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9.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 id="2147483704" r:id="rId4"/>
    <p:sldMasterId id="2147483718" r:id="rId5"/>
    <p:sldMasterId id="2147483744" r:id="rId6"/>
    <p:sldMasterId id="2147483786" r:id="rId7"/>
    <p:sldMasterId id="2147483818" r:id="rId8"/>
    <p:sldMasterId id="2147483844" r:id="rId9"/>
    <p:sldMasterId id="2147483870" r:id="rId10"/>
  </p:sldMasterIdLst>
  <p:notesMasterIdLst>
    <p:notesMasterId r:id="rId73"/>
  </p:notesMasterIdLst>
  <p:sldIdLst>
    <p:sldId id="267" r:id="rId11"/>
    <p:sldId id="290" r:id="rId12"/>
    <p:sldId id="289" r:id="rId13"/>
    <p:sldId id="256" r:id="rId14"/>
    <p:sldId id="305" r:id="rId15"/>
    <p:sldId id="299" r:id="rId16"/>
    <p:sldId id="300" r:id="rId17"/>
    <p:sldId id="301" r:id="rId18"/>
    <p:sldId id="302" r:id="rId19"/>
    <p:sldId id="303" r:id="rId20"/>
    <p:sldId id="304" r:id="rId21"/>
    <p:sldId id="307" r:id="rId22"/>
    <p:sldId id="308" r:id="rId23"/>
    <p:sldId id="309"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43" r:id="rId56"/>
    <p:sldId id="342" r:id="rId57"/>
    <p:sldId id="344" r:id="rId58"/>
    <p:sldId id="345" r:id="rId59"/>
    <p:sldId id="346" r:id="rId60"/>
    <p:sldId id="347" r:id="rId61"/>
    <p:sldId id="348" r:id="rId62"/>
    <p:sldId id="349" r:id="rId63"/>
    <p:sldId id="350" r:id="rId64"/>
    <p:sldId id="352" r:id="rId65"/>
    <p:sldId id="351" r:id="rId66"/>
    <p:sldId id="265" r:id="rId67"/>
    <p:sldId id="266" r:id="rId68"/>
    <p:sldId id="294" r:id="rId69"/>
    <p:sldId id="295" r:id="rId70"/>
    <p:sldId id="296" r:id="rId71"/>
    <p:sldId id="31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74" autoAdjust="0"/>
    <p:restoredTop sz="86280" autoAdjust="0"/>
  </p:normalViewPr>
  <p:slideViewPr>
    <p:cSldViewPr snapToGrid="0">
      <p:cViewPr>
        <p:scale>
          <a:sx n="89" d="100"/>
          <a:sy n="89" d="100"/>
        </p:scale>
        <p:origin x="207"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GB"/>
              <a:t>Ice-cream sold</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677872743363927"/>
          <c:y val="0.18248349097530964"/>
          <c:w val="0.77528936309792729"/>
          <c:h val="0.74568884169540361"/>
        </c:manualLayout>
      </c:layout>
      <c:scatterChart>
        <c:scatterStyle val="lineMarker"/>
        <c:varyColors val="0"/>
        <c:ser>
          <c:idx val="0"/>
          <c:order val="0"/>
          <c:tx>
            <c:strRef>
              <c:f>Sheet1!$B$1</c:f>
              <c:strCache>
                <c:ptCount val="1"/>
                <c:pt idx="0">
                  <c:v>Nb. Ice-cream</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trendline>
            <c:spPr>
              <a:ln w="19050" cap="rnd">
                <a:noFill/>
              </a:ln>
              <a:effectLst/>
            </c:spPr>
            <c:trendlineType val="linear"/>
            <c:dispRSqr val="0"/>
            <c:dispEq val="0"/>
          </c:trendline>
          <c:xVal>
            <c:numRef>
              <c:f>Sheet1!$A$2:$A$8</c:f>
              <c:numCache>
                <c:formatCode>General</c:formatCode>
                <c:ptCount val="7"/>
                <c:pt idx="0">
                  <c:v>32</c:v>
                </c:pt>
                <c:pt idx="1">
                  <c:v>30</c:v>
                </c:pt>
                <c:pt idx="2">
                  <c:v>25</c:v>
                </c:pt>
                <c:pt idx="3">
                  <c:v>24</c:v>
                </c:pt>
                <c:pt idx="4">
                  <c:v>20</c:v>
                </c:pt>
                <c:pt idx="5">
                  <c:v>17</c:v>
                </c:pt>
                <c:pt idx="6">
                  <c:v>10</c:v>
                </c:pt>
              </c:numCache>
            </c:numRef>
          </c:xVal>
          <c:yVal>
            <c:numRef>
              <c:f>Sheet1!$B$2:$B$8</c:f>
              <c:numCache>
                <c:formatCode>General</c:formatCode>
                <c:ptCount val="7"/>
                <c:pt idx="0">
                  <c:v>100</c:v>
                </c:pt>
                <c:pt idx="1">
                  <c:v>88</c:v>
                </c:pt>
                <c:pt idx="2">
                  <c:v>72</c:v>
                </c:pt>
                <c:pt idx="3">
                  <c:v>59</c:v>
                </c:pt>
                <c:pt idx="4">
                  <c:v>33</c:v>
                </c:pt>
                <c:pt idx="5">
                  <c:v>11</c:v>
                </c:pt>
                <c:pt idx="6">
                  <c:v>3</c:v>
                </c:pt>
              </c:numCache>
            </c:numRef>
          </c:yVal>
          <c:smooth val="0"/>
          <c:extLst>
            <c:ext xmlns:c16="http://schemas.microsoft.com/office/drawing/2014/chart" uri="{C3380CC4-5D6E-409C-BE32-E72D297353CC}">
              <c16:uniqueId val="{00000000-60DA-49FE-A1CC-6ACFA2E8A2DE}"/>
            </c:ext>
          </c:extLst>
        </c:ser>
        <c:dLbls>
          <c:showLegendKey val="0"/>
          <c:showVal val="0"/>
          <c:showCatName val="0"/>
          <c:showSerName val="0"/>
          <c:showPercent val="0"/>
          <c:showBubbleSize val="0"/>
        </c:dLbls>
        <c:axId val="1710434064"/>
        <c:axId val="1710434896"/>
      </c:scatterChart>
      <c:valAx>
        <c:axId val="1710434064"/>
        <c:scaling>
          <c:orientation val="minMax"/>
          <c:max val="35"/>
          <c:min val="8"/>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Outside Temp (C)</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0434896"/>
        <c:crosses val="autoZero"/>
        <c:crossBetween val="midCat"/>
      </c:valAx>
      <c:valAx>
        <c:axId val="1710434896"/>
        <c:scaling>
          <c:orientation val="minMax"/>
          <c:max val="100"/>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GB"/>
                  <a:t>Nb. Ice-creams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0434064"/>
        <c:crosses val="autoZero"/>
        <c:crossBetween val="midCat"/>
      </c:valAx>
      <c:spPr>
        <a:noFill/>
        <a:ln>
          <a:noFill/>
        </a:ln>
        <a:effectLst/>
      </c:spPr>
    </c:plotArea>
    <c:plotVisOnly val="1"/>
    <c:dispBlanksAs val="gap"/>
    <c:showDLblsOverMax val="0"/>
  </c:chart>
  <c:spPr>
    <a:noFill/>
    <a:ln w="19050">
      <a:solidFill>
        <a:schemeClr val="accent1">
          <a:lumMod val="60000"/>
          <a:lumOff val="40000"/>
        </a:schemeClr>
      </a:solid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drawing1.xml><?xml version="1.0" encoding="utf-8"?>
<c:userShapes xmlns:c="http://schemas.openxmlformats.org/drawingml/2006/chart">
  <cdr:relSizeAnchor xmlns:cdr="http://schemas.openxmlformats.org/drawingml/2006/chartDrawing">
    <cdr:from>
      <cdr:x>0.38778</cdr:x>
      <cdr:y>0</cdr:y>
    </cdr:from>
    <cdr:to>
      <cdr:x>0.91169</cdr:x>
      <cdr:y>0.17072</cdr:y>
    </cdr:to>
    <cdr:sp macro="" textlink="">
      <cdr:nvSpPr>
        <cdr:cNvPr id="11" name="TextBox 10"/>
        <cdr:cNvSpPr txBox="1"/>
      </cdr:nvSpPr>
      <cdr:spPr>
        <a:xfrm xmlns:a="http://schemas.openxmlformats.org/drawingml/2006/main">
          <a:off x="2703434" y="-1643524"/>
          <a:ext cx="3652430" cy="71998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GB"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22C43-5ABD-403E-AB85-A586A2D953CC}" type="datetimeFigureOut">
              <a:rPr lang="en-GB" smtClean="0"/>
              <a:t>17/02/2017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03A49-BA98-43D2-96F4-2030E2C5C433}" type="slidenum">
              <a:rPr lang="en-GB" smtClean="0"/>
              <a:t>‹#›</a:t>
            </a:fld>
            <a:endParaRPr lang="en-GB"/>
          </a:p>
        </p:txBody>
      </p:sp>
    </p:spTree>
    <p:extLst>
      <p:ext uri="{BB962C8B-B14F-4D97-AF65-F5344CB8AC3E}">
        <p14:creationId xmlns:p14="http://schemas.microsoft.com/office/powerpoint/2010/main" val="833193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B903A49-BA98-43D2-96F4-2030E2C5C433}" type="slidenum">
              <a:rPr lang="en-GB" smtClean="0"/>
              <a:t>1</a:t>
            </a:fld>
            <a:endParaRPr lang="en-GB"/>
          </a:p>
        </p:txBody>
      </p:sp>
    </p:spTree>
    <p:extLst>
      <p:ext uri="{BB962C8B-B14F-4D97-AF65-F5344CB8AC3E}">
        <p14:creationId xmlns:p14="http://schemas.microsoft.com/office/powerpoint/2010/main" val="260412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2/17/2017 10:52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109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2/17/2017 10:52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3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F6A690B-E4DE-4A20-BF88-3E376FAD4049}" type="slidenum">
              <a:rPr lang="en-GB" smtClean="0"/>
              <a:t>59</a:t>
            </a:fld>
            <a:endParaRPr lang="en-GB"/>
          </a:p>
        </p:txBody>
      </p:sp>
    </p:spTree>
    <p:extLst>
      <p:ext uri="{BB962C8B-B14F-4D97-AF65-F5344CB8AC3E}">
        <p14:creationId xmlns:p14="http://schemas.microsoft.com/office/powerpoint/2010/main" val="360274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ED86CC7-F3C7-4D0E-8738-594D056B3029}" type="slidenum">
              <a:rPr lang="en-GB" smtClean="0"/>
              <a:t>60</a:t>
            </a:fld>
            <a:endParaRPr lang="en-GB"/>
          </a:p>
        </p:txBody>
      </p:sp>
    </p:spTree>
    <p:extLst>
      <p:ext uri="{BB962C8B-B14F-4D97-AF65-F5344CB8AC3E}">
        <p14:creationId xmlns:p14="http://schemas.microsoft.com/office/powerpoint/2010/main" val="322789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9D3056-A79C-4830-B081-7055BC1A6AC1}"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347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2/17/2017 10:52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961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97709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8B45004-EBF2-4FD3-8729-901A5CB67FED}" type="slidenum">
              <a:rPr lang="en-GB" smtClean="0"/>
              <a:t>8</a:t>
            </a:fld>
            <a:endParaRPr lang="en-GB"/>
          </a:p>
        </p:txBody>
      </p:sp>
    </p:spTree>
    <p:extLst>
      <p:ext uri="{BB962C8B-B14F-4D97-AF65-F5344CB8AC3E}">
        <p14:creationId xmlns:p14="http://schemas.microsoft.com/office/powerpoint/2010/main" val="115436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8B45004-EBF2-4FD3-8729-901A5CB67FED}"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2697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4326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B903A49-BA98-43D2-96F4-2030E2C5C433}" type="slidenum">
              <a:rPr lang="en-GB" smtClean="0"/>
              <a:t>15</a:t>
            </a:fld>
            <a:endParaRPr lang="en-GB"/>
          </a:p>
        </p:txBody>
      </p:sp>
    </p:spTree>
    <p:extLst>
      <p:ext uri="{BB962C8B-B14F-4D97-AF65-F5344CB8AC3E}">
        <p14:creationId xmlns:p14="http://schemas.microsoft.com/office/powerpoint/2010/main" val="659746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B903A49-BA98-43D2-96F4-2030E2C5C433}" type="slidenum">
              <a:rPr lang="en-GB" smtClean="0"/>
              <a:t>39</a:t>
            </a:fld>
            <a:endParaRPr lang="en-GB"/>
          </a:p>
        </p:txBody>
      </p:sp>
    </p:spTree>
    <p:extLst>
      <p:ext uri="{BB962C8B-B14F-4D97-AF65-F5344CB8AC3E}">
        <p14:creationId xmlns:p14="http://schemas.microsoft.com/office/powerpoint/2010/main" val="506367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1.emf"/><Relationship Id="rId5" Type="http://schemas.openxmlformats.org/officeDocument/2006/relationships/oleObject" Target="../embeddings/oleObject2.bin"/><Relationship Id="rId4" Type="http://schemas.openxmlformats.org/officeDocument/2006/relationships/image" Target="../media/image23.jpeg"/></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4.jpg"/><Relationship Id="rId5" Type="http://schemas.openxmlformats.org/officeDocument/2006/relationships/image" Target="../media/image21.emf"/><Relationship Id="rId4" Type="http://schemas.openxmlformats.org/officeDocument/2006/relationships/oleObject" Target="../embeddings/oleObject3.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1.emf"/><Relationship Id="rId5" Type="http://schemas.openxmlformats.org/officeDocument/2006/relationships/oleObject" Target="../embeddings/oleObject4.bin"/><Relationship Id="rId4" Type="http://schemas.openxmlformats.org/officeDocument/2006/relationships/image" Target="../media/image25.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0.png"/><Relationship Id="rId5" Type="http://schemas.openxmlformats.org/officeDocument/2006/relationships/image" Target="../media/image21.emf"/><Relationship Id="rId4" Type="http://schemas.openxmlformats.org/officeDocument/2006/relationships/oleObject" Target="../embeddings/oleObject5.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1.emf"/><Relationship Id="rId5" Type="http://schemas.openxmlformats.org/officeDocument/2006/relationships/oleObject" Target="../embeddings/oleObject6.bin"/><Relationship Id="rId4" Type="http://schemas.openxmlformats.org/officeDocument/2006/relationships/image" Target="../media/image28.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051C50A-4962-42C2-A1C4-6920EBFEE475}" type="datetimeFigureOut">
              <a:rPr lang="en-GB" smtClean="0"/>
              <a:t>17/02/2017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328542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051C50A-4962-42C2-A1C4-6920EBFEE475}" type="datetimeFigureOut">
              <a:rPr lang="en-GB" smtClean="0"/>
              <a:t>17/02/2017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25105238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747595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510768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508006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86767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469984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1494534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55498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4842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66338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8643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051C50A-4962-42C2-A1C4-6920EBFEE475}" type="datetimeFigureOut">
              <a:rPr lang="en-GB" smtClean="0"/>
              <a:t>17/02/2017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408678570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9590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6833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763583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5534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245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751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540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76662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33320226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49675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405153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1867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dirty="0"/>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155074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F2C812"/>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dirty="0"/>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lvl1pPr>
          </a:lstStyle>
          <a:p>
            <a:pPr lvl="0"/>
            <a:r>
              <a:rPr lang="en-US" dirty="0"/>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280577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235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15687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pportuniti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ysClr val="windowText" lastClr="000000"/>
              </a:solidFill>
            </a:endParaRPr>
          </a:p>
        </p:txBody>
      </p:sp>
    </p:spTree>
    <p:extLst>
      <p:ext uri="{BB962C8B-B14F-4D97-AF65-F5344CB8AC3E}">
        <p14:creationId xmlns:p14="http://schemas.microsoft.com/office/powerpoint/2010/main" val="239142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85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Demonstration</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5505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Hands-on lab</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790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Til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8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159473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018293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Til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20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00795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Tile 3">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3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r="1181" b="970"/>
          <a:stretch/>
        </p:blipFill>
        <p:spPr>
          <a:xfrm>
            <a:off x="0" y="0"/>
            <a:ext cx="12200028" cy="6882063"/>
          </a:xfrm>
          <a:prstGeom prst="rect">
            <a:avLst/>
          </a:prstGeom>
        </p:spPr>
      </p:pic>
      <p:sp>
        <p:nvSpPr>
          <p:cNvPr id="7" name="Rectangle 6"/>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8" name="TextBox 7"/>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52849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Til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t="7705" b="8152"/>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5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8" name="Rectangle 7"/>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327567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Ti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4" name="TextBox 3"/>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84863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Til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08286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F2C81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25814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302"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500438" y="322397"/>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741111" y="2532576"/>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741111" y="1768344"/>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a:t>
            </a:r>
          </a:p>
        </p:txBody>
      </p:sp>
    </p:spTree>
    <p:extLst>
      <p:ext uri="{BB962C8B-B14F-4D97-AF65-F5344CB8AC3E}">
        <p14:creationId xmlns:p14="http://schemas.microsoft.com/office/powerpoint/2010/main" val="237306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2653794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31581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6226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911243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4150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8660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0146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8353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636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0374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1140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0827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2800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4331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246561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169959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8297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199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1466667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673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989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653407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20053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68050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1500722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16850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2/17/2017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897430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277978635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0793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2937" y="6220952"/>
            <a:ext cx="1653406" cy="356169"/>
          </a:xfrm>
          <a:prstGeom prst="rect">
            <a:avLst/>
          </a:prstGeom>
        </p:spPr>
      </p:pic>
    </p:spTree>
    <p:extLst>
      <p:ext uri="{BB962C8B-B14F-4D97-AF65-F5344CB8AC3E}">
        <p14:creationId xmlns:p14="http://schemas.microsoft.com/office/powerpoint/2010/main" val="38280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351102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Tree>
    <p:extLst>
      <p:ext uri="{BB962C8B-B14F-4D97-AF65-F5344CB8AC3E}">
        <p14:creationId xmlns:p14="http://schemas.microsoft.com/office/powerpoint/2010/main" val="1429540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95313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12968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349228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86451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68813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2926766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458941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66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770095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60879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481293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68625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3451533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96960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2978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17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30394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60701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545386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86917469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949258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06225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237472403"/>
      </p:ext>
    </p:extLst>
  </p:cSld>
  <p:clrMapOvr>
    <a:masterClrMapping/>
  </p:clrMapOvr>
  <p:transition spd="med">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257293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7"/>
            <a:ext cx="2819048" cy="590476"/>
          </a:xfrm>
          <a:prstGeom prst="rect">
            <a:avLst/>
          </a:prstGeom>
        </p:spPr>
      </p:pic>
    </p:spTree>
    <p:extLst>
      <p:ext uri="{BB962C8B-B14F-4D97-AF65-F5344CB8AC3E}">
        <p14:creationId xmlns:p14="http://schemas.microsoft.com/office/powerpoint/2010/main" val="3903203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 Build">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92940" cy="622056"/>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pic>
        <p:nvPicPr>
          <p:cNvPr id="2" name="Picture 1"/>
          <p:cNvPicPr>
            <a:picLocks noChangeAspect="1"/>
          </p:cNvPicPr>
          <p:nvPr userDrawn="1"/>
        </p:nvPicPr>
        <p:blipFill>
          <a:blip r:embed="rId3"/>
          <a:stretch>
            <a:fillRect/>
          </a:stretch>
        </p:blipFill>
        <p:spPr>
          <a:xfrm>
            <a:off x="4010201" y="-1400137"/>
            <a:ext cx="2819048" cy="590476"/>
          </a:xfrm>
          <a:prstGeom prst="rect">
            <a:avLst/>
          </a:prstGeom>
        </p:spPr>
      </p:pic>
    </p:spTree>
    <p:extLst>
      <p:ext uri="{BB962C8B-B14F-4D97-AF65-F5344CB8AC3E}">
        <p14:creationId xmlns:p14="http://schemas.microsoft.com/office/powerpoint/2010/main" val="377746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722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7992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36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04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3184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4336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9472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211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416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64875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305237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051C50A-4962-42C2-A1C4-6920EBFEE475}" type="datetimeFigureOut">
              <a:rPr lang="en-GB" smtClean="0"/>
              <a:t>17/02/2017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1744447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822865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2025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3734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5884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09657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3E92D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077001" y="-800062"/>
            <a:ext cx="2819048" cy="590476"/>
          </a:xfrm>
          <a:prstGeom prst="rect">
            <a:avLst/>
          </a:prstGeom>
        </p:spPr>
      </p:pic>
    </p:spTree>
    <p:extLst>
      <p:ext uri="{BB962C8B-B14F-4D97-AF65-F5344CB8AC3E}">
        <p14:creationId xmlns:p14="http://schemas.microsoft.com/office/powerpoint/2010/main" val="366005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E425C"/>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876976" y="-961988"/>
            <a:ext cx="2819048" cy="590476"/>
          </a:xfrm>
          <a:prstGeom prst="rect">
            <a:avLst/>
          </a:prstGeom>
        </p:spPr>
      </p:pic>
    </p:spTree>
    <p:extLst>
      <p:ext uri="{BB962C8B-B14F-4D97-AF65-F5344CB8AC3E}">
        <p14:creationId xmlns:p14="http://schemas.microsoft.com/office/powerpoint/2010/main" val="328517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09815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6938562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80671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9223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47237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11598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itle Slide Photo_Option">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3247" y="0"/>
            <a:ext cx="12178754" cy="5188363"/>
          </a:xfrm>
          <a:prstGeom prst="rect">
            <a:avLst/>
          </a:prstGeom>
        </p:spPr>
      </p:pic>
      <p:sp>
        <p:nvSpPr>
          <p:cNvPr id="2" name="Rectangle 1"/>
          <p:cNvSpPr/>
          <p:nvPr userDrawn="1"/>
        </p:nvSpPr>
        <p:spPr bwMode="auto">
          <a:xfrm>
            <a:off x="2428818" y="3992486"/>
            <a:ext cx="6278150" cy="2865514"/>
          </a:xfrm>
          <a:prstGeom prst="rect">
            <a:avLst/>
          </a:prstGeom>
          <a:solidFill>
            <a:schemeClr val="accent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428818" y="3992488"/>
            <a:ext cx="6274911" cy="1698765"/>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427199" y="5691253"/>
            <a:ext cx="6276530" cy="1250237"/>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3"/>
          <a:stretch>
            <a:fillRect/>
          </a:stretch>
        </p:blipFill>
        <p:spPr>
          <a:xfrm>
            <a:off x="446715" y="6029312"/>
            <a:ext cx="1673267" cy="368686"/>
          </a:xfrm>
          <a:prstGeom prst="rect">
            <a:avLst/>
          </a:prstGeom>
        </p:spPr>
      </p:pic>
    </p:spTree>
    <p:extLst>
      <p:ext uri="{BB962C8B-B14F-4D97-AF65-F5344CB8AC3E}">
        <p14:creationId xmlns:p14="http://schemas.microsoft.com/office/powerpoint/2010/main" val="156831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35458389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 Slide Photo_Option">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b="1090"/>
          <a:stretch/>
        </p:blipFill>
        <p:spPr>
          <a:xfrm>
            <a:off x="13247" y="0"/>
            <a:ext cx="12178754" cy="5131827"/>
          </a:xfrm>
          <a:prstGeom prst="rect">
            <a:avLst/>
          </a:prstGeom>
        </p:spPr>
      </p:pic>
      <p:pic>
        <p:nvPicPr>
          <p:cNvPr id="15" name="Picture 14"/>
          <p:cNvPicPr>
            <a:picLocks noChangeAspect="1"/>
          </p:cNvPicPr>
          <p:nvPr userDrawn="1"/>
        </p:nvPicPr>
        <p:blipFill>
          <a:blip r:embed="rId3"/>
          <a:stretch>
            <a:fillRect/>
          </a:stretch>
        </p:blipFill>
        <p:spPr>
          <a:xfrm>
            <a:off x="4467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88417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7"/>
            <a:ext cx="2819048" cy="590476"/>
          </a:xfrm>
          <a:prstGeom prst="rect">
            <a:avLst/>
          </a:prstGeom>
        </p:spPr>
      </p:pic>
    </p:spTree>
    <p:extLst>
      <p:ext uri="{BB962C8B-B14F-4D97-AF65-F5344CB8AC3E}">
        <p14:creationId xmlns:p14="http://schemas.microsoft.com/office/powerpoint/2010/main" val="2156418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FBEA276-07FD-450F-B011-B4819D3FF55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17/02/2017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3CD9E3-C251-451B-B009-A8DCF9F508EC}"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00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51243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957782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1C50A-4962-42C2-A1C4-6920EBFEE475}" type="datetimeFigureOut">
              <a:rPr lang="en-GB" smtClean="0"/>
              <a:t>17/02/2017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4650218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2420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78269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458501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024686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8452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61430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8607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21087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5867167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2862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051C50A-4962-42C2-A1C4-6920EBFEE475}" type="datetimeFigureOut">
              <a:rPr lang="en-GB" smtClean="0"/>
              <a:t>17/02/2017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1725965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88942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72386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594289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930919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910205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34819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29718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90381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9585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0333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051C50A-4962-42C2-A1C4-6920EBFEE475}" type="datetimeFigureOut">
              <a:rPr lang="en-GB" smtClean="0"/>
              <a:t>17/02/2017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252578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29891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3793707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476359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677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17/02/2017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8905226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17/02/2017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0375570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EDEA4A-B9AC-46D6-B175-443BF29867E9}" type="datetimeFigureOut">
              <a:rPr lang="en-GB" smtClean="0"/>
              <a:t>17/02/2017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5259244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EDEA4A-B9AC-46D6-B175-443BF29867E9}" type="datetimeFigureOut">
              <a:rPr lang="en-GB" smtClean="0"/>
              <a:t>17/02/2017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2692326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EDEA4A-B9AC-46D6-B175-443BF29867E9}" type="datetimeFigureOut">
              <a:rPr lang="en-GB" smtClean="0"/>
              <a:t>17/02/2017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7212548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EDEA4A-B9AC-46D6-B175-443BF29867E9}" type="datetimeFigureOut">
              <a:rPr lang="en-GB" smtClean="0"/>
              <a:t>17/02/2017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136139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051C50A-4962-42C2-A1C4-6920EBFEE475}" type="datetimeFigureOut">
              <a:rPr lang="en-GB" smtClean="0"/>
              <a:t>17/02/2017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17567492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EDEA4A-B9AC-46D6-B175-443BF29867E9}" type="datetimeFigureOut">
              <a:rPr lang="en-GB" smtClean="0"/>
              <a:t>17/02/2017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6776939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17/02/2017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1010199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17/02/2017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7549887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17/02/2017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2629094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17/02/2017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12293324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87397280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775629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827328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92336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3855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1C50A-4962-42C2-A1C4-6920EBFEE475}" type="datetimeFigureOut">
              <a:rPr lang="en-GB" smtClean="0"/>
              <a:t>17/02/2017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42757511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1932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59890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8042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20731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1045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244650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0305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5363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358915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5094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51C50A-4962-42C2-A1C4-6920EBFEE475}" type="datetimeFigureOut">
              <a:rPr lang="en-GB" smtClean="0"/>
              <a:t>17/02/2017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1968558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0101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649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7577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212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575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61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39997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420044197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1736840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9839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051C50A-4962-42C2-A1C4-6920EBFEE475}" type="datetimeFigureOut">
              <a:rPr lang="en-GB" smtClean="0"/>
              <a:t>17/02/2017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975A1CC-63E9-4AAD-A47A-9945CF062789}" type="slidenum">
              <a:rPr lang="en-GB" smtClean="0"/>
              <a:t>‹#›</a:t>
            </a:fld>
            <a:endParaRPr lang="en-GB"/>
          </a:p>
        </p:txBody>
      </p:sp>
    </p:spTree>
    <p:extLst>
      <p:ext uri="{BB962C8B-B14F-4D97-AF65-F5344CB8AC3E}">
        <p14:creationId xmlns:p14="http://schemas.microsoft.com/office/powerpoint/2010/main" val="39290411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27238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16230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29569" y="0"/>
            <a:ext cx="505877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sp>
        <p:nvSpPr>
          <p:cNvPr id="9"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Tree>
    <p:extLst>
      <p:ext uri="{BB962C8B-B14F-4D97-AF65-F5344CB8AC3E}">
        <p14:creationId xmlns:p14="http://schemas.microsoft.com/office/powerpoint/2010/main" val="2957869531"/>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70" y="-7782"/>
            <a:ext cx="12251139" cy="6873565"/>
          </a:xfrm>
          <a:prstGeom prst="rect">
            <a:avLst/>
          </a:prstGeom>
        </p:spPr>
      </p:pic>
      <p:sp>
        <p:nvSpPr>
          <p:cNvPr id="6" name="Rectangle 5"/>
          <p:cNvSpPr/>
          <p:nvPr userDrawn="1"/>
        </p:nvSpPr>
        <p:spPr>
          <a:xfrm>
            <a:off x="1" y="0"/>
            <a:ext cx="502920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14139"/>
            <a:endParaRPr lang="en-US" sz="1223" dirty="0">
              <a:solidFill>
                <a:srgbClr val="FFFFFF"/>
              </a:solidFill>
            </a:endParaRP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87" y="224340"/>
            <a:ext cx="1737792" cy="639069"/>
          </a:xfrm>
          <a:prstGeom prst="rect">
            <a:avLst/>
          </a:prstGeom>
        </p:spPr>
      </p:pic>
      <p:sp>
        <p:nvSpPr>
          <p:cNvPr id="7" name="Title 1"/>
          <p:cNvSpPr>
            <a:spLocks noGrp="1"/>
          </p:cNvSpPr>
          <p:nvPr>
            <p:ph type="title" hasCustomPrompt="1"/>
          </p:nvPr>
        </p:nvSpPr>
        <p:spPr bwMode="ltGray">
          <a:xfrm>
            <a:off x="270388" y="2395075"/>
            <a:ext cx="4633333" cy="1929181"/>
          </a:xfrm>
          <a:noFill/>
        </p:spPr>
        <p:txBody>
          <a:bodyPr vert="horz" lIns="137160" tIns="91440" rIns="91440" bIns="0" rtlCol="0" anchor="b" anchorCtr="0">
            <a:normAutofit/>
          </a:bodyPr>
          <a:lstStyle>
            <a:lvl1pPr marL="0" algn="l" defTabSz="1109518" rtl="0" eaLnBrk="1" latinLnBrk="0" hangingPunct="1">
              <a:lnSpc>
                <a:spcPct val="90000"/>
              </a:lnSpc>
              <a:spcBef>
                <a:spcPct val="0"/>
              </a:spcBef>
              <a:buNone/>
              <a:defRPr lang="en-US" sz="4895"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8" name="Text Placeholder 3"/>
          <p:cNvSpPr>
            <a:spLocks noGrp="1"/>
          </p:cNvSpPr>
          <p:nvPr>
            <p:ph type="body" sz="quarter" idx="10" hasCustomPrompt="1"/>
          </p:nvPr>
        </p:nvSpPr>
        <p:spPr>
          <a:xfrm>
            <a:off x="303724" y="5670380"/>
            <a:ext cx="3784600" cy="889380"/>
          </a:xfrm>
        </p:spPr>
        <p:txBody>
          <a:bodyPr lIns="137160" tIns="91440" rIns="137160" bIns="137160" anchor="b">
            <a:noAutofit/>
          </a:bodyPr>
          <a:lstStyle>
            <a:lvl1pPr marL="0" indent="0" algn="l">
              <a:spcBef>
                <a:spcPts val="0"/>
              </a:spcBef>
              <a:buNone/>
              <a:defRPr sz="1427">
                <a:solidFill>
                  <a:schemeClr val="bg1"/>
                </a:solidFill>
              </a:defRPr>
            </a:lvl1pPr>
            <a:lvl2pPr marL="287218" indent="0">
              <a:buNone/>
              <a:defRPr sz="2040">
                <a:solidFill>
                  <a:schemeClr val="bg1"/>
                </a:solidFill>
              </a:defRPr>
            </a:lvl2pPr>
            <a:lvl3pPr marL="600055"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1214325507"/>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12" name="Rectangle 11"/>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73828"/>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Tree>
    <p:extLst>
      <p:ext uri="{BB962C8B-B14F-4D97-AF65-F5344CB8AC3E}">
        <p14:creationId xmlns:p14="http://schemas.microsoft.com/office/powerpoint/2010/main" val="106395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grayscl/>
            <a:extLst>
              <a:ext uri="{28A0092B-C50C-407E-A947-70E740481C1C}">
                <a14:useLocalDpi xmlns:a14="http://schemas.microsoft.com/office/drawing/2010/main" val="0"/>
              </a:ext>
            </a:extLst>
          </a:blip>
          <a:srcRect l="14481" t="11148" r="5121" b="21028"/>
          <a:stretch/>
        </p:blipFill>
        <p:spPr>
          <a:xfrm>
            <a:off x="0" y="0"/>
            <a:ext cx="12192000" cy="6865782"/>
          </a:xfrm>
          <a:prstGeom prst="rect">
            <a:avLst/>
          </a:prstGeom>
        </p:spPr>
      </p:pic>
      <p:sp>
        <p:nvSpPr>
          <p:cNvPr id="8" name="Rectangle 7"/>
          <p:cNvSpPr/>
          <p:nvPr userDrawn="1"/>
        </p:nvSpPr>
        <p:spPr bwMode="auto">
          <a:xfrm rot="10800000">
            <a:off x="-1" y="3883079"/>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auto">
          <a:xfrm>
            <a:off x="296404" y="5745801"/>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354017" y="6084311"/>
            <a:ext cx="1737792" cy="639069"/>
          </a:xfrm>
          <a:prstGeom prst="rect">
            <a:avLst/>
          </a:prstGeom>
        </p:spPr>
      </p:pic>
      <p:sp>
        <p:nvSpPr>
          <p:cNvPr id="14" name="Rectangle 13"/>
          <p:cNvSpPr/>
          <p:nvPr userDrawn="1"/>
        </p:nvSpPr>
        <p:spPr bwMode="auto">
          <a:xfrm>
            <a:off x="269239" y="4773829"/>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87297"/>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Tree>
    <p:extLst>
      <p:ext uri="{BB962C8B-B14F-4D97-AF65-F5344CB8AC3E}">
        <p14:creationId xmlns:p14="http://schemas.microsoft.com/office/powerpoint/2010/main" val="323166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416328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015751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9324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3450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theme" Target="../theme/theme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image" Target="../media/image1.png"/><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theme" Target="../theme/theme5.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image" Target="../media/image1.pn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6.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theme" Target="../theme/theme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theme" Target="../theme/theme8.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theme" Target="../theme/theme9.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1C50A-4962-42C2-A1C4-6920EBFEE475}" type="datetimeFigureOut">
              <a:rPr lang="en-GB" smtClean="0"/>
              <a:t>17/02/2017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75A1CC-63E9-4AAD-A47A-9945CF062789}" type="slidenum">
              <a:rPr lang="en-GB" smtClean="0"/>
              <a:t>‹#›</a:t>
            </a:fld>
            <a:endParaRPr lang="en-GB"/>
          </a:p>
        </p:txBody>
      </p:sp>
    </p:spTree>
    <p:extLst>
      <p:ext uri="{BB962C8B-B14F-4D97-AF65-F5344CB8AC3E}">
        <p14:creationId xmlns:p14="http://schemas.microsoft.com/office/powerpoint/2010/main" val="1334526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2" y="-8231"/>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55952225"/>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
        <p:nvSpPr>
          <p:cNvPr id="35" name="Rectangle 34"/>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510770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4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73">
          <p15:clr>
            <a:srgbClr val="5ACBF0"/>
          </p15:clr>
        </p15:guide>
        <p15:guide id="9" pos="3917">
          <p15:clr>
            <a:srgbClr val="5ACBF0"/>
          </p15:clr>
        </p15:guide>
        <p15:guide id="15" pos="7661">
          <p15:clr>
            <a:srgbClr val="5ACBF0"/>
          </p15:clr>
        </p15:guide>
        <p15:guide id="16" pos="288">
          <p15:clr>
            <a:srgbClr val="C35EA4"/>
          </p15:clr>
        </p15:guide>
        <p15:guide id="17" pos="7546">
          <p15:clr>
            <a:srgbClr val="C35EA4"/>
          </p15:clr>
        </p15:guide>
        <p15:guide id="25" orient="horz" pos="302">
          <p15:clr>
            <a:srgbClr val="C35EA4"/>
          </p15:clr>
        </p15:guide>
        <p15:guide id="26" orient="horz" pos="4075">
          <p15:clr>
            <a:srgbClr val="C35EA4"/>
          </p15:clr>
        </p15:guide>
        <p15:guide id="27" pos="3797">
          <p15:clr>
            <a:srgbClr val="5ACBF0"/>
          </p15:clr>
        </p15:guide>
        <p15:guide id="28" pos="4013">
          <p15:clr>
            <a:srgbClr val="5ACBF0"/>
          </p15:clr>
        </p15:guide>
        <p15:guide id="29" orient="horz" pos="3883">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14237890"/>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3"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DEA4A-B9AC-46D6-B175-443BF29867E9}" type="datetimeFigureOut">
              <a:rPr lang="en-GB" smtClean="0"/>
              <a:t>17/02/2017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4CBF51-22A0-4990-AF7F-68BD484AD1C2}" type="slidenum">
              <a:rPr lang="en-GB" smtClean="0"/>
              <a:t>‹#›</a:t>
            </a:fld>
            <a:endParaRPr lang="en-GB"/>
          </a:p>
        </p:txBody>
      </p:sp>
    </p:spTree>
    <p:extLst>
      <p:ext uri="{BB962C8B-B14F-4D97-AF65-F5344CB8AC3E}">
        <p14:creationId xmlns:p14="http://schemas.microsoft.com/office/powerpoint/2010/main" val="390346229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13499917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5131280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dirty="0"/>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57386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13328070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97146670"/>
      </p:ext>
    </p:extLst>
  </p:cSld>
  <p:clrMap bg1="dk1" tx1="lt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2.emf"/><Relationship Id="rId4" Type="http://schemas.openxmlformats.org/officeDocument/2006/relationships/image" Target="../media/image41.emf"/></Relationships>
</file>

<file path=ppt/slides/_rels/slide14.xml.rels><?xml version="1.0" encoding="UTF-8" standalone="yes"?>
<Relationships xmlns="http://schemas.openxmlformats.org/package/2006/relationships"><Relationship Id="rId2" Type="http://schemas.openxmlformats.org/officeDocument/2006/relationships/hyperlink" Target="https://studio.azureml.net/"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5.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5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0.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0.xml"/><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22362"/>
            <a:ext cx="9349869" cy="1871131"/>
          </a:xfrm>
        </p:spPr>
        <p:txBody>
          <a:bodyPr>
            <a:noAutofit/>
          </a:bodyPr>
          <a:lstStyle/>
          <a:p>
            <a:r>
              <a:rPr lang="en-GB" sz="6600" b="1" dirty="0">
                <a:solidFill>
                  <a:schemeClr val="tx1">
                    <a:lumMod val="60000"/>
                    <a:lumOff val="40000"/>
                  </a:schemeClr>
                </a:solidFill>
              </a:rPr>
              <a:t>Machine Learning</a:t>
            </a:r>
            <a:endParaRPr lang="en-GB" sz="4400" b="1" dirty="0">
              <a:solidFill>
                <a:schemeClr val="tx1">
                  <a:lumMod val="60000"/>
                  <a:lumOff val="40000"/>
                </a:schemeClr>
              </a:solidFill>
            </a:endParaRPr>
          </a:p>
        </p:txBody>
      </p:sp>
      <p:sp>
        <p:nvSpPr>
          <p:cNvPr id="3" name="Subtitle 2"/>
          <p:cNvSpPr>
            <a:spLocks noGrp="1"/>
          </p:cNvSpPr>
          <p:nvPr>
            <p:ph type="subTitle" idx="1"/>
          </p:nvPr>
        </p:nvSpPr>
        <p:spPr>
          <a:xfrm>
            <a:off x="1243305" y="4467951"/>
            <a:ext cx="9144000" cy="1655762"/>
          </a:xfrm>
        </p:spPr>
        <p:txBody>
          <a:bodyPr/>
          <a:lstStyle/>
          <a:p>
            <a:endParaRPr lang="en-GB" dirty="0"/>
          </a:p>
          <a:p>
            <a:r>
              <a:rPr lang="en-GB" dirty="0">
                <a:solidFill>
                  <a:schemeClr val="tx1">
                    <a:lumMod val="50000"/>
                    <a:lumOff val="50000"/>
                  </a:schemeClr>
                </a:solidFill>
              </a:rPr>
              <a:t>Bianca Furtuna</a:t>
            </a:r>
          </a:p>
          <a:p>
            <a:r>
              <a:rPr lang="en-GB" dirty="0">
                <a:solidFill>
                  <a:schemeClr val="tx1">
                    <a:lumMod val="50000"/>
                    <a:lumOff val="50000"/>
                  </a:schemeClr>
                </a:solidFill>
              </a:rPr>
              <a:t>Technical Evangelist</a:t>
            </a:r>
          </a:p>
          <a:p>
            <a:endParaRPr lang="en-GB" dirty="0">
              <a:solidFill>
                <a:schemeClr val="tx1">
                  <a:lumMod val="50000"/>
                  <a:lumOff val="50000"/>
                </a:schemeClr>
              </a:solidFill>
            </a:endParaRPr>
          </a:p>
        </p:txBody>
      </p:sp>
      <p:grpSp>
        <p:nvGrpSpPr>
          <p:cNvPr id="4" name="Group 3"/>
          <p:cNvGrpSpPr/>
          <p:nvPr/>
        </p:nvGrpSpPr>
        <p:grpSpPr>
          <a:xfrm>
            <a:off x="1369775" y="3742600"/>
            <a:ext cx="10822225" cy="3115400"/>
            <a:chOff x="1646238" y="3891204"/>
            <a:chExt cx="10823760" cy="3115842"/>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 name="TextBox 6"/>
          <p:cNvSpPr txBox="1"/>
          <p:nvPr/>
        </p:nvSpPr>
        <p:spPr>
          <a:xfrm>
            <a:off x="-32161" y="6353818"/>
            <a:ext cx="2478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rPr>
              <a:t>@</a:t>
            </a:r>
            <a:r>
              <a:rPr kumimoji="0" lang="en-GB" sz="2400" b="0" i="0" u="none" strike="noStrike" kern="0" cap="none" spc="0" normalizeH="0" baseline="0" noProof="0" dirty="0" err="1">
                <a:ln>
                  <a:noFill/>
                </a:ln>
                <a:solidFill>
                  <a:prstClr val="black">
                    <a:lumMod val="50000"/>
                    <a:lumOff val="50000"/>
                  </a:prstClr>
                </a:solidFill>
                <a:effectLst/>
                <a:uLnTx/>
                <a:uFillTx/>
                <a:latin typeface="Calibri" panose="020F0502020204030204"/>
                <a:ea typeface="+mn-ea"/>
                <a:cs typeface="+mn-cs"/>
              </a:rPr>
              <a:t>Fur_Bi</a:t>
            </a:r>
            <a:endParaRPr kumimoji="0" lang="en-GB" sz="2400" b="0" i="0" u="none" strike="noStrike" kern="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58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Questions?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0" name="Action Button: Help 79">
            <a:hlinkClick r:id="" action="ppaction://noaction" highlightClick="1"/>
          </p:cNvPr>
          <p:cNvSpPr/>
          <p:nvPr/>
        </p:nvSpPr>
        <p:spPr>
          <a:xfrm>
            <a:off x="2334677" y="1302858"/>
            <a:ext cx="5088532" cy="3622699"/>
          </a:xfrm>
          <a:prstGeom prst="actionButtonHelp">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rgbClr val="00A4EF"/>
              </a:solidFill>
            </a:endParaRPr>
          </a:p>
        </p:txBody>
      </p:sp>
      <p:sp>
        <p:nvSpPr>
          <p:cNvPr id="81" name="TextBox 80"/>
          <p:cNvSpPr txBox="1"/>
          <p:nvPr/>
        </p:nvSpPr>
        <p:spPr>
          <a:xfrm>
            <a:off x="2301379" y="4649236"/>
            <a:ext cx="5143395"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Use maths to answer questions</a:t>
            </a:r>
          </a:p>
        </p:txBody>
      </p:sp>
    </p:spTree>
    <p:extLst>
      <p:ext uri="{BB962C8B-B14F-4D97-AF65-F5344CB8AC3E}">
        <p14:creationId xmlns:p14="http://schemas.microsoft.com/office/powerpoint/2010/main" val="3215050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7556726"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type of questions?</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82" name="TextBox 81"/>
          <p:cNvSpPr txBox="1"/>
          <p:nvPr/>
        </p:nvSpPr>
        <p:spPr>
          <a:xfrm>
            <a:off x="779360" y="1855022"/>
            <a:ext cx="7635278" cy="3416320"/>
          </a:xfrm>
          <a:prstGeom prst="rect">
            <a:avLst/>
          </a:prstGeom>
          <a:solidFill>
            <a:srgbClr val="FFFFFF"/>
          </a:solidFill>
        </p:spPr>
        <p:txBody>
          <a:bodyPr wrap="square" rtlCol="0">
            <a:spAutoFit/>
          </a:bodyPr>
          <a:lstStyle/>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class A or class B?</a:t>
            </a:r>
          </a:p>
          <a:p>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class A or class B or class C or …. class Z?</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How much/How many?</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Is this anomalous behaviour?</a:t>
            </a:r>
          </a:p>
          <a:p>
            <a:pPr marL="514350" indent="-514350">
              <a:buFont typeface="Wingdings" panose="05000000000000000000" pitchFamily="2" charset="2"/>
              <a:buChar char="v"/>
            </a:pPr>
            <a:endParaRPr lang="en-GB" sz="2400" dirty="0">
              <a:solidFill>
                <a:schemeClr val="bg2">
                  <a:lumMod val="50000"/>
                </a:schemeClr>
              </a:solidFill>
              <a:latin typeface="Segoe UI" panose="020B0502040204020203" pitchFamily="34" charset="0"/>
              <a:cs typeface="Segoe UI" panose="020B0502040204020203" pitchFamily="34" charset="0"/>
            </a:endParaRPr>
          </a:p>
          <a:p>
            <a:pPr marL="514350" indent="-514350">
              <a:buFont typeface="Wingdings" panose="05000000000000000000" pitchFamily="2" charset="2"/>
              <a:buChar char="v"/>
            </a:pPr>
            <a:r>
              <a:rPr lang="en-GB" sz="2400" dirty="0">
                <a:solidFill>
                  <a:schemeClr val="bg2">
                    <a:lumMod val="50000"/>
                  </a:schemeClr>
                </a:solidFill>
                <a:latin typeface="Segoe UI" panose="020B0502040204020203" pitchFamily="34" charset="0"/>
                <a:cs typeface="Segoe UI" panose="020B0502040204020203" pitchFamily="34" charset="0"/>
              </a:rPr>
              <a:t>What are the patterns/groupings?</a:t>
            </a:r>
          </a:p>
        </p:txBody>
      </p:sp>
    </p:spTree>
    <p:extLst>
      <p:ext uri="{BB962C8B-B14F-4D97-AF65-F5344CB8AC3E}">
        <p14:creationId xmlns:p14="http://schemas.microsoft.com/office/powerpoint/2010/main" val="211163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8985" y="465335"/>
            <a:ext cx="661590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Machine Learning Process</a:t>
            </a:r>
          </a:p>
        </p:txBody>
      </p:sp>
      <p:sp>
        <p:nvSpPr>
          <p:cNvPr id="86" name="Rectangle 19"/>
          <p:cNvSpPr/>
          <p:nvPr/>
        </p:nvSpPr>
        <p:spPr>
          <a:xfrm>
            <a:off x="5351705" y="3079886"/>
            <a:ext cx="2593947" cy="91899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Data Preparation</a:t>
            </a:r>
          </a:p>
        </p:txBody>
      </p:sp>
      <p:sp>
        <p:nvSpPr>
          <p:cNvPr id="87" name="Rectangle 15"/>
          <p:cNvSpPr/>
          <p:nvPr/>
        </p:nvSpPr>
        <p:spPr>
          <a:xfrm>
            <a:off x="7945652" y="4954386"/>
            <a:ext cx="2593946" cy="579414"/>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Modelling</a:t>
            </a:r>
          </a:p>
        </p:txBody>
      </p:sp>
      <p:sp>
        <p:nvSpPr>
          <p:cNvPr id="94" name="Rectangle 14"/>
          <p:cNvSpPr/>
          <p:nvPr/>
        </p:nvSpPr>
        <p:spPr>
          <a:xfrm>
            <a:off x="2843115" y="4954386"/>
            <a:ext cx="2593947" cy="57504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Evaluation</a:t>
            </a:r>
          </a:p>
        </p:txBody>
      </p:sp>
      <p:sp>
        <p:nvSpPr>
          <p:cNvPr id="96" name="Rectangle 4"/>
          <p:cNvSpPr/>
          <p:nvPr/>
        </p:nvSpPr>
        <p:spPr>
          <a:xfrm>
            <a:off x="208993" y="1799368"/>
            <a:ext cx="1740993" cy="61497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Use case</a:t>
            </a:r>
          </a:p>
        </p:txBody>
      </p:sp>
      <p:sp>
        <p:nvSpPr>
          <p:cNvPr id="97" name="Rectangle 8"/>
          <p:cNvSpPr/>
          <p:nvPr/>
        </p:nvSpPr>
        <p:spPr>
          <a:xfrm>
            <a:off x="2555387" y="1855006"/>
            <a:ext cx="1504709" cy="559340"/>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Data</a:t>
            </a:r>
          </a:p>
        </p:txBody>
      </p:sp>
      <p:sp>
        <p:nvSpPr>
          <p:cNvPr id="98" name="Rectangle 41"/>
          <p:cNvSpPr/>
          <p:nvPr/>
        </p:nvSpPr>
        <p:spPr>
          <a:xfrm>
            <a:off x="8937363" y="1834931"/>
            <a:ext cx="2978390" cy="579415"/>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Publish</a:t>
            </a:r>
          </a:p>
        </p:txBody>
      </p:sp>
      <p:cxnSp>
        <p:nvCxnSpPr>
          <p:cNvPr id="100" name="Straight Arrow Connector 45"/>
          <p:cNvCxnSpPr/>
          <p:nvPr/>
        </p:nvCxnSpPr>
        <p:spPr>
          <a:xfrm flipV="1">
            <a:off x="1949986" y="2142530"/>
            <a:ext cx="605401" cy="696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14"/>
          <p:cNvSpPr/>
          <p:nvPr/>
        </p:nvSpPr>
        <p:spPr>
          <a:xfrm>
            <a:off x="4931197" y="1799368"/>
            <a:ext cx="3135065" cy="659591"/>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Prep + Build + Test</a:t>
            </a:r>
          </a:p>
        </p:txBody>
      </p:sp>
      <p:cxnSp>
        <p:nvCxnSpPr>
          <p:cNvPr id="23" name="Straight Arrow Connector 45"/>
          <p:cNvCxnSpPr>
            <a:stCxn id="97" idx="3"/>
            <a:endCxn id="22" idx="1"/>
          </p:cNvCxnSpPr>
          <p:nvPr/>
        </p:nvCxnSpPr>
        <p:spPr>
          <a:xfrm flipV="1">
            <a:off x="4060096" y="2129164"/>
            <a:ext cx="871101" cy="5512"/>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5"/>
          <p:cNvCxnSpPr>
            <a:endCxn id="98" idx="1"/>
          </p:cNvCxnSpPr>
          <p:nvPr/>
        </p:nvCxnSpPr>
        <p:spPr>
          <a:xfrm flipV="1">
            <a:off x="8066262" y="2124639"/>
            <a:ext cx="871101" cy="6961"/>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Equal 4"/>
          <p:cNvSpPr/>
          <p:nvPr/>
        </p:nvSpPr>
        <p:spPr>
          <a:xfrm>
            <a:off x="6180463" y="2598938"/>
            <a:ext cx="936433" cy="396607"/>
          </a:xfrm>
          <a:prstGeom prst="mathEqual">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tx1"/>
              </a:solidFill>
              <a:effectLst/>
              <a:uLnTx/>
              <a:uFillTx/>
            </a:endParaRPr>
          </a:p>
        </p:txBody>
      </p:sp>
      <p:cxnSp>
        <p:nvCxnSpPr>
          <p:cNvPr id="8" name="Curved Connector 7"/>
          <p:cNvCxnSpPr>
            <a:stCxn id="86" idx="3"/>
            <a:endCxn id="87" idx="0"/>
          </p:cNvCxnSpPr>
          <p:nvPr/>
        </p:nvCxnSpPr>
        <p:spPr>
          <a:xfrm>
            <a:off x="7945652" y="3539383"/>
            <a:ext cx="1296973" cy="1415003"/>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4140089" y="5529434"/>
            <a:ext cx="5102536" cy="931899"/>
            <a:chOff x="4140089" y="5529434"/>
            <a:chExt cx="5102536" cy="931899"/>
          </a:xfrm>
        </p:grpSpPr>
        <p:cxnSp>
          <p:nvCxnSpPr>
            <p:cNvPr id="10" name="Curved Connector 9"/>
            <p:cNvCxnSpPr>
              <a:stCxn id="87" idx="2"/>
            </p:cNvCxnSpPr>
            <p:nvPr/>
          </p:nvCxnSpPr>
          <p:spPr>
            <a:xfrm rot="5400000">
              <a:off x="7627860" y="4846567"/>
              <a:ext cx="927532" cy="2301998"/>
            </a:xfrm>
            <a:prstGeom prst="curvedConnector2">
              <a:avLst/>
            </a:prstGeom>
            <a:ln w="57150">
              <a:solidFill>
                <a:schemeClr val="accent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endCxn id="94" idx="2"/>
            </p:cNvCxnSpPr>
            <p:nvPr/>
          </p:nvCxnSpPr>
          <p:spPr>
            <a:xfrm rot="10800000">
              <a:off x="4140089" y="5529434"/>
              <a:ext cx="2800538" cy="931899"/>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Curved Connector 15"/>
          <p:cNvCxnSpPr>
            <a:stCxn id="94" idx="0"/>
            <a:endCxn id="86" idx="1"/>
          </p:cNvCxnSpPr>
          <p:nvPr/>
        </p:nvCxnSpPr>
        <p:spPr>
          <a:xfrm rot="5400000" flipH="1" flipV="1">
            <a:off x="4038396" y="3641077"/>
            <a:ext cx="1415003" cy="1211616"/>
          </a:xfrm>
          <a:prstGeom prst="curvedConnector2">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609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963100"/>
            <a:ext cx="11935041" cy="4905829"/>
          </a:xfrm>
          <a:prstGeom prst="round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106" name="Straight Connector 105"/>
          <p:cNvCxnSpPr/>
          <p:nvPr/>
        </p:nvCxnSpPr>
        <p:spPr>
          <a:xfrm>
            <a:off x="3285716" y="1000261"/>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27279" y="3454448"/>
            <a:ext cx="3007332" cy="1187890"/>
          </a:xfrm>
          <a:prstGeom prst="rect">
            <a:avLst/>
          </a:prstGeom>
          <a:noFill/>
        </p:spPr>
        <p:txBody>
          <a:bodyPr wrap="none" lIns="182802" tIns="146241" rIns="182802" bIns="146241" rtlCol="0">
            <a:spAutoFit/>
          </a:bodyPr>
          <a:lstStyle/>
          <a:p>
            <a:pPr marL="0" marR="0" lvl="0" indent="0" defTabSz="932597"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cs typeface="Segoe UI" panose="020B0502040204020203" pitchFamily="34" charset="0"/>
              </a:rPr>
              <a:t>Blobs and Tables</a:t>
            </a:r>
          </a:p>
          <a:p>
            <a:pPr marL="0" marR="0" lvl="0" indent="0" defTabSz="932597"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cs typeface="Segoe UI" panose="020B0502040204020203" pitchFamily="34" charset="0"/>
              </a:rPr>
              <a:t>Hadoop (HDInsight)</a:t>
            </a:r>
          </a:p>
          <a:p>
            <a:pPr marL="0" marR="0" lvl="0" indent="0" defTabSz="932597"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gradFill>
                  <a:gsLst>
                    <a:gs pos="0">
                      <a:schemeClr val="bg1"/>
                    </a:gs>
                    <a:gs pos="100000">
                      <a:schemeClr val="bg1"/>
                    </a:gs>
                  </a:gsLst>
                  <a:lin ang="5400000" scaled="1"/>
                </a:gradFill>
                <a:effectLst/>
                <a:uLnTx/>
                <a:uFillTx/>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17526" y="995462"/>
            <a:ext cx="1433090" cy="707767"/>
          </a:xfrm>
          <a:prstGeom prst="rect">
            <a:avLst/>
          </a:prstGeom>
        </p:spPr>
        <p:txBody>
          <a:bodyPr wrap="square" lIns="182802" tIns="137101" rIns="182802" bIns="137101">
            <a:spAutoFit/>
          </a:bodyPr>
          <a:lstStyle/>
          <a:p>
            <a:pPr marL="0" marR="0" lvl="0" indent="0" algn="ctr" defTabSz="91387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chemeClr val="bg1"/>
                    </a:gs>
                    <a:gs pos="100000">
                      <a:schemeClr val="bg1"/>
                    </a:gs>
                  </a:gsLst>
                  <a:lin ang="5400000" scaled="1"/>
                </a:gradFill>
                <a:effectLst/>
                <a:uLnTx/>
                <a:uFillTx/>
                <a:latin typeface="Segoe UI Light"/>
                <a:ea typeface="Calibri" panose="020F0502020204030204" pitchFamily="34" charset="0"/>
              </a:rPr>
              <a:t>Data</a:t>
            </a:r>
          </a:p>
        </p:txBody>
      </p:sp>
      <p:grpSp>
        <p:nvGrpSpPr>
          <p:cNvPr id="109" name="Group 108"/>
          <p:cNvGrpSpPr/>
          <p:nvPr/>
        </p:nvGrpSpPr>
        <p:grpSpPr>
          <a:xfrm>
            <a:off x="10525059" y="2132045"/>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123" name="Group 122"/>
          <p:cNvGrpSpPr/>
          <p:nvPr/>
        </p:nvGrpSpPr>
        <p:grpSpPr>
          <a:xfrm>
            <a:off x="9918501" y="3230619"/>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grpSp>
      </p:grpSp>
      <p:grpSp>
        <p:nvGrpSpPr>
          <p:cNvPr id="140" name="Group 139"/>
          <p:cNvGrpSpPr/>
          <p:nvPr/>
        </p:nvGrpSpPr>
        <p:grpSpPr>
          <a:xfrm>
            <a:off x="10241786" y="4418568"/>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grpSp>
      </p:grpSp>
      <p:sp>
        <p:nvSpPr>
          <p:cNvPr id="156" name="Rectangle 155"/>
          <p:cNvSpPr/>
          <p:nvPr/>
        </p:nvSpPr>
        <p:spPr>
          <a:xfrm>
            <a:off x="10062841" y="999053"/>
            <a:ext cx="1359830" cy="707767"/>
          </a:xfrm>
          <a:prstGeom prst="rect">
            <a:avLst/>
          </a:prstGeom>
        </p:spPr>
        <p:txBody>
          <a:bodyPr wrap="none" lIns="182802" tIns="137101" rIns="182802" bIns="137101">
            <a:spAutoFit/>
          </a:bodyPr>
          <a:lstStyle/>
          <a:p>
            <a:pPr marL="0" marR="0" lvl="0" indent="0" defTabSz="91387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chemeClr val="bg1"/>
                    </a:gs>
                    <a:gs pos="100000">
                      <a:schemeClr val="bg1"/>
                    </a:gs>
                  </a:gsLst>
                  <a:lin ang="5400000" scaled="1"/>
                </a:gradFill>
                <a:effectLst/>
                <a:uLnTx/>
                <a:uFillTx/>
                <a:latin typeface="Segoe UI Light"/>
                <a:ea typeface="Calibri" panose="020F0502020204030204" pitchFamily="34" charset="0"/>
              </a:rPr>
              <a:t>Clients</a:t>
            </a:r>
          </a:p>
        </p:txBody>
      </p:sp>
      <p:sp>
        <p:nvSpPr>
          <p:cNvPr id="157" name="Rectangle 156"/>
          <p:cNvSpPr>
            <a:spLocks noChangeAspect="1"/>
          </p:cNvSpPr>
          <p:nvPr/>
        </p:nvSpPr>
        <p:spPr bwMode="auto">
          <a:xfrm>
            <a:off x="7152053" y="323495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chemeClr val="bg1"/>
                    </a:gs>
                    <a:gs pos="100000">
                      <a:schemeClr val="bg1"/>
                    </a:gs>
                  </a:gsLst>
                  <a:lin ang="5400000" scaled="1"/>
                </a:gradFill>
                <a:effectLst/>
                <a:uLnTx/>
                <a:uFillTx/>
              </a:rPr>
              <a:t>Model is now a web service that is callable</a:t>
            </a:r>
          </a:p>
        </p:txBody>
      </p:sp>
      <p:pic>
        <p:nvPicPr>
          <p:cNvPr id="158" name="Picture 157"/>
          <p:cNvPicPr>
            <a:picLocks noChangeAspect="1"/>
          </p:cNvPicPr>
          <p:nvPr/>
        </p:nvPicPr>
        <p:blipFill>
          <a:blip r:embed="rId3"/>
          <a:stretch>
            <a:fillRect/>
          </a:stretch>
        </p:blipFill>
        <p:spPr>
          <a:xfrm>
            <a:off x="606377" y="1912767"/>
            <a:ext cx="2042229" cy="1163459"/>
          </a:xfrm>
          <a:prstGeom prst="rect">
            <a:avLst/>
          </a:prstGeom>
        </p:spPr>
      </p:pic>
      <p:cxnSp>
        <p:nvCxnSpPr>
          <p:cNvPr id="161" name="Straight Connector 160"/>
          <p:cNvCxnSpPr/>
          <p:nvPr/>
        </p:nvCxnSpPr>
        <p:spPr>
          <a:xfrm>
            <a:off x="9438514" y="1000261"/>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51160" y="4559510"/>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eaLnBrk="1" fontAlgn="base" latinLnBrk="0" hangingPunct="1">
                <a:lnSpc>
                  <a:spcPct val="90000"/>
                </a:lnSpc>
                <a:spcBef>
                  <a:spcPct val="0"/>
                </a:spcBef>
                <a:spcAft>
                  <a:spcPts val="600"/>
                </a:spcAft>
                <a:buClrTx/>
                <a:buSzTx/>
                <a:buFontTx/>
                <a:buNone/>
                <a:tabLst/>
                <a:defRPr/>
              </a:pPr>
              <a:r>
                <a:rPr kumimoji="0" lang="en-US" sz="1197" b="0" i="0" u="none" strike="noStrike" kern="0" cap="none" spc="0" normalizeH="0" baseline="0" noProof="0" dirty="0">
                  <a:ln>
                    <a:noFill/>
                  </a:ln>
                  <a:gradFill>
                    <a:gsLst>
                      <a:gs pos="0">
                        <a:schemeClr val="bg1"/>
                      </a:gs>
                      <a:gs pos="100000">
                        <a:schemeClr val="bg1"/>
                      </a:gs>
                    </a:gsLst>
                    <a:lin ang="5400000" scaled="1"/>
                  </a:gradFill>
                  <a:effectLst/>
                  <a:uLnTx/>
                  <a:uFillTx/>
                </a:rPr>
                <a:t>Monetize the API through our marketplace</a:t>
              </a:r>
            </a:p>
          </p:txBody>
        </p:sp>
        <p:pic>
          <p:nvPicPr>
            <p:cNvPr id="164" name="Picture 163"/>
            <p:cNvPicPr>
              <a:picLocks noChangeAspect="1"/>
            </p:cNvPicPr>
            <p:nvPr/>
          </p:nvPicPr>
          <p:blipFill>
            <a:blip r:embed="rId4"/>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434636" y="1579793"/>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5"/>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marL="0" marR="0" lvl="0" indent="0" defTabSz="913873"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0070C0"/>
                    </a:solidFill>
                    <a:effectLst/>
                    <a:uLnTx/>
                    <a:uFillTx/>
                    <a:latin typeface="Segoe UI Light"/>
                    <a:ea typeface="Calibri" panose="020F0502020204030204" pitchFamily="34" charset="0"/>
                  </a:rPr>
                  <a:t>API</a:t>
                </a:r>
              </a:p>
            </p:txBody>
          </p:sp>
        </p:grpSp>
      </p:grpSp>
      <p:cxnSp>
        <p:nvCxnSpPr>
          <p:cNvPr id="172" name="Straight Connector 171"/>
          <p:cNvCxnSpPr/>
          <p:nvPr/>
        </p:nvCxnSpPr>
        <p:spPr>
          <a:xfrm>
            <a:off x="7051160" y="3243264"/>
            <a:ext cx="2062235"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5" name="Group 4"/>
          <p:cNvGrpSpPr>
            <a:grpSpLocks noChangeAspect="1"/>
          </p:cNvGrpSpPr>
          <p:nvPr/>
        </p:nvGrpSpPr>
        <p:grpSpPr bwMode="auto">
          <a:xfrm>
            <a:off x="4085886" y="1829273"/>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endParaRPr>
            </a:p>
          </p:txBody>
        </p:sp>
      </p:grpSp>
      <p:sp>
        <p:nvSpPr>
          <p:cNvPr id="198" name="Rectangle 197"/>
          <p:cNvSpPr>
            <a:spLocks noChangeAspect="1"/>
          </p:cNvSpPr>
          <p:nvPr/>
        </p:nvSpPr>
        <p:spPr bwMode="auto">
          <a:xfrm>
            <a:off x="3736045" y="376087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gradFill>
                  <a:gsLst>
                    <a:gs pos="0">
                      <a:schemeClr val="bg1"/>
                    </a:gs>
                    <a:gs pos="100000">
                      <a:schemeClr val="bg1"/>
                    </a:gs>
                  </a:gsLst>
                  <a:lin ang="5400000" scaled="1"/>
                </a:gradFill>
                <a:effectLst/>
                <a:uLnTx/>
                <a:uFillTx/>
              </a:rPr>
              <a:t>Integrated development environment for Machine Learning </a:t>
            </a:r>
          </a:p>
        </p:txBody>
      </p:sp>
      <p:sp>
        <p:nvSpPr>
          <p:cNvPr id="199" name="Rectangle 198"/>
          <p:cNvSpPr>
            <a:spLocks noChangeAspect="1"/>
          </p:cNvSpPr>
          <p:nvPr/>
        </p:nvSpPr>
        <p:spPr bwMode="auto">
          <a:xfrm>
            <a:off x="4009160" y="273193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eaLnBrk="1" fontAlgn="base" latinLnBrk="0" hangingPunct="1">
              <a:lnSpc>
                <a:spcPct val="90000"/>
              </a:lnSpc>
              <a:spcBef>
                <a:spcPct val="0"/>
              </a:spcBef>
              <a:spcAft>
                <a:spcPts val="600"/>
              </a:spcAft>
              <a:buClrTx/>
              <a:buSzTx/>
              <a:buFontTx/>
              <a:buNone/>
              <a:tabLst/>
              <a:defRPr/>
            </a:pPr>
            <a:r>
              <a:rPr kumimoji="0" lang="en-US" sz="1020" b="0" i="0" u="none" strike="noStrike" kern="0" cap="none" spc="0" normalizeH="0" baseline="0" noProof="0" dirty="0">
                <a:ln>
                  <a:noFill/>
                </a:ln>
                <a:solidFill>
                  <a:srgbClr val="FFFFFF"/>
                </a:solidFill>
                <a:effectLst/>
                <a:uLnTx/>
                <a:uFillTx/>
              </a:rPr>
              <a:t>ML STUDIO</a:t>
            </a:r>
          </a:p>
        </p:txBody>
      </p:sp>
      <p:cxnSp>
        <p:nvCxnSpPr>
          <p:cNvPr id="200" name="Straight Connector 199"/>
          <p:cNvCxnSpPr/>
          <p:nvPr/>
        </p:nvCxnSpPr>
        <p:spPr>
          <a:xfrm>
            <a:off x="3747900" y="3753349"/>
            <a:ext cx="2788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830595" y="2701970"/>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289160" y="268548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44897" y="2683398"/>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44897" y="4955819"/>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091075" y="3808989"/>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36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83" name="TextBox 82"/>
          <p:cNvSpPr txBox="1"/>
          <p:nvPr/>
        </p:nvSpPr>
        <p:spPr>
          <a:xfrm>
            <a:off x="2141253" y="2756502"/>
            <a:ext cx="6273383"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Demo</a:t>
            </a:r>
          </a:p>
        </p:txBody>
      </p:sp>
      <p:sp>
        <p:nvSpPr>
          <p:cNvPr id="80" name="TextBox 79"/>
          <p:cNvSpPr txBox="1"/>
          <p:nvPr/>
        </p:nvSpPr>
        <p:spPr>
          <a:xfrm>
            <a:off x="-32161" y="6353818"/>
            <a:ext cx="247815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tx1">
                    <a:lumMod val="50000"/>
                    <a:lumOff val="50000"/>
                  </a:schemeClr>
                </a:solidFill>
                <a:effectLst/>
                <a:uLnTx/>
                <a:uFillTx/>
              </a:rPr>
              <a:t>@</a:t>
            </a:r>
            <a:r>
              <a:rPr kumimoji="0" lang="en-GB" sz="2400" b="0" i="0" u="none" strike="noStrike" kern="0" cap="none" spc="0" normalizeH="0" baseline="0" noProof="0" dirty="0" err="1">
                <a:ln>
                  <a:noFill/>
                </a:ln>
                <a:solidFill>
                  <a:schemeClr val="tx1">
                    <a:lumMod val="50000"/>
                    <a:lumOff val="50000"/>
                  </a:schemeClr>
                </a:solidFill>
                <a:effectLst/>
                <a:uLnTx/>
                <a:uFillTx/>
              </a:rPr>
              <a:t>Fur_Bi</a:t>
            </a:r>
            <a:endParaRPr kumimoji="0" lang="en-GB" sz="2400" b="0" i="0" u="none" strike="noStrike" kern="0" cap="none" spc="0" normalizeH="0" baseline="0" noProof="0" dirty="0">
              <a:ln>
                <a:noFill/>
              </a:ln>
              <a:solidFill>
                <a:schemeClr val="tx1">
                  <a:lumMod val="50000"/>
                  <a:lumOff val="50000"/>
                </a:schemeClr>
              </a:solidFill>
              <a:effectLst/>
              <a:uLnTx/>
              <a:uFillTx/>
            </a:endParaRPr>
          </a:p>
        </p:txBody>
      </p:sp>
      <p:sp>
        <p:nvSpPr>
          <p:cNvPr id="81" name="TextBox 80"/>
          <p:cNvSpPr txBox="1"/>
          <p:nvPr/>
        </p:nvSpPr>
        <p:spPr>
          <a:xfrm>
            <a:off x="2141253" y="3937873"/>
            <a:ext cx="3943247" cy="461665"/>
          </a:xfrm>
          <a:prstGeom prst="rect">
            <a:avLst/>
          </a:prstGeom>
          <a:solidFill>
            <a:srgbClr val="FFFFFF"/>
          </a:solidFill>
        </p:spPr>
        <p:txBody>
          <a:bodyPr wrap="square" rtlCol="0">
            <a:spAutoFit/>
          </a:bodyPr>
          <a:lstStyle/>
          <a:p>
            <a:r>
              <a:rPr lang="en-GB" sz="2400" dirty="0">
                <a:solidFill>
                  <a:schemeClr val="bg2">
                    <a:lumMod val="50000"/>
                  </a:schemeClr>
                </a:solidFill>
                <a:latin typeface="Segoe UI" panose="020B0502040204020203" pitchFamily="34" charset="0"/>
                <a:cs typeface="Segoe UI" panose="020B0502040204020203" pitchFamily="34" charset="0"/>
                <a:hlinkClick r:id="rId2"/>
              </a:rPr>
              <a:t>https://studio.azureml.net/</a:t>
            </a:r>
            <a:r>
              <a:rPr lang="en-GB" sz="2400" dirty="0">
                <a:solidFill>
                  <a:schemeClr val="bg2">
                    <a:lumMod val="50000"/>
                  </a:schemeClr>
                </a:solidFill>
                <a:latin typeface="Segoe UI" panose="020B0502040204020203" pitchFamily="34" charset="0"/>
                <a:cs typeface="Segoe UI" panose="020B0502040204020203" pitchFamily="34" charset="0"/>
              </a:rPr>
              <a:t> </a:t>
            </a:r>
            <a:endParaRPr lang="en-GB" sz="2400" dirty="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373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0879" y="0"/>
            <a:ext cx="10673542" cy="6858000"/>
          </a:xfrm>
          <a:prstGeom prst="rect">
            <a:avLst/>
          </a:prstGeom>
        </p:spPr>
      </p:pic>
      <p:sp>
        <p:nvSpPr>
          <p:cNvPr id="3" name="Rectangle 2"/>
          <p:cNvSpPr/>
          <p:nvPr/>
        </p:nvSpPr>
        <p:spPr>
          <a:xfrm>
            <a:off x="11161058" y="554019"/>
            <a:ext cx="478715"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0293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0581" y="0"/>
            <a:ext cx="10730837" cy="6858000"/>
          </a:xfrm>
          <a:prstGeom prst="rect">
            <a:avLst/>
          </a:prstGeom>
        </p:spPr>
      </p:pic>
      <p:sp>
        <p:nvSpPr>
          <p:cNvPr id="3" name="Rectangle 2"/>
          <p:cNvSpPr/>
          <p:nvPr/>
        </p:nvSpPr>
        <p:spPr>
          <a:xfrm>
            <a:off x="730581" y="6433072"/>
            <a:ext cx="823899" cy="424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98513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2891" y="0"/>
            <a:ext cx="10686218" cy="6858000"/>
          </a:xfrm>
          <a:prstGeom prst="rect">
            <a:avLst/>
          </a:prstGeom>
        </p:spPr>
      </p:pic>
      <p:sp>
        <p:nvSpPr>
          <p:cNvPr id="3" name="Rectangle 2"/>
          <p:cNvSpPr/>
          <p:nvPr/>
        </p:nvSpPr>
        <p:spPr>
          <a:xfrm>
            <a:off x="2242969" y="2802368"/>
            <a:ext cx="1645920" cy="20708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176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91" y="0"/>
            <a:ext cx="10728817" cy="6858000"/>
          </a:xfrm>
          <a:prstGeom prst="rect">
            <a:avLst/>
          </a:prstGeom>
        </p:spPr>
      </p:pic>
    </p:spTree>
    <p:extLst>
      <p:ext uri="{BB962C8B-B14F-4D97-AF65-F5344CB8AC3E}">
        <p14:creationId xmlns:p14="http://schemas.microsoft.com/office/powerpoint/2010/main" val="1955240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91" y="0"/>
            <a:ext cx="10728817" cy="6858000"/>
          </a:xfrm>
          <a:prstGeom prst="rect">
            <a:avLst/>
          </a:prstGeom>
        </p:spPr>
      </p:pic>
      <p:sp>
        <p:nvSpPr>
          <p:cNvPr id="3" name="Rectangle 2"/>
          <p:cNvSpPr/>
          <p:nvPr/>
        </p:nvSpPr>
        <p:spPr>
          <a:xfrm>
            <a:off x="1484554" y="2092363"/>
            <a:ext cx="1376980" cy="317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7807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grayscl/>
            <a:extLst>
              <a:ext uri="{BEBA8EAE-BF5A-486C-A8C5-ECC9F3942E4B}">
                <a14:imgProps xmlns:a14="http://schemas.microsoft.com/office/drawing/2010/main">
                  <a14:imgLayer r:embed="rId3">
                    <a14:imgEffect>
                      <a14:saturation sat="400000"/>
                    </a14:imgEffect>
                    <a14:imgEffect>
                      <a14:brightnessContrast contrast="12000"/>
                    </a14:imgEffect>
                  </a14:imgLayer>
                </a14:imgProps>
              </a:ext>
              <a:ext uri="{28A0092B-C50C-407E-A947-70E740481C1C}">
                <a14:useLocalDpi xmlns:a14="http://schemas.microsoft.com/office/drawing/2010/main" val="0"/>
              </a:ext>
            </a:extLst>
          </a:blip>
          <a:stretch>
            <a:fillRect/>
          </a:stretch>
        </p:blipFill>
        <p:spPr>
          <a:xfrm>
            <a:off x="672812" y="428004"/>
            <a:ext cx="10960999" cy="6165562"/>
          </a:xfrm>
          <a:prstGeom prst="rect">
            <a:avLst/>
          </a:prstGeom>
        </p:spPr>
      </p:pic>
    </p:spTree>
    <p:extLst>
      <p:ext uri="{BB962C8B-B14F-4D97-AF65-F5344CB8AC3E}">
        <p14:creationId xmlns:p14="http://schemas.microsoft.com/office/powerpoint/2010/main" val="181034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1895" y="0"/>
            <a:ext cx="10688209" cy="6858000"/>
          </a:xfrm>
          <a:prstGeom prst="rect">
            <a:avLst/>
          </a:prstGeom>
        </p:spPr>
      </p:pic>
    </p:spTree>
    <p:extLst>
      <p:ext uri="{BB962C8B-B14F-4D97-AF65-F5344CB8AC3E}">
        <p14:creationId xmlns:p14="http://schemas.microsoft.com/office/powerpoint/2010/main" val="2599478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7182" y="0"/>
            <a:ext cx="10717635" cy="6858000"/>
          </a:xfrm>
          <a:prstGeom prst="rect">
            <a:avLst/>
          </a:prstGeom>
        </p:spPr>
      </p:pic>
      <p:sp>
        <p:nvSpPr>
          <p:cNvPr id="3" name="Rectangle 2"/>
          <p:cNvSpPr/>
          <p:nvPr/>
        </p:nvSpPr>
        <p:spPr>
          <a:xfrm>
            <a:off x="5965114" y="2705548"/>
            <a:ext cx="1656679" cy="2097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2405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6903" y="0"/>
            <a:ext cx="10698194" cy="6858000"/>
          </a:xfrm>
          <a:prstGeom prst="rect">
            <a:avLst/>
          </a:prstGeom>
        </p:spPr>
      </p:pic>
    </p:spTree>
    <p:extLst>
      <p:ext uri="{BB962C8B-B14F-4D97-AF65-F5344CB8AC3E}">
        <p14:creationId xmlns:p14="http://schemas.microsoft.com/office/powerpoint/2010/main" val="3500820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7563" y="0"/>
            <a:ext cx="10756873" cy="6858000"/>
          </a:xfrm>
          <a:prstGeom prst="rect">
            <a:avLst/>
          </a:prstGeom>
        </p:spPr>
      </p:pic>
    </p:spTree>
    <p:extLst>
      <p:ext uri="{BB962C8B-B14F-4D97-AF65-F5344CB8AC3E}">
        <p14:creationId xmlns:p14="http://schemas.microsoft.com/office/powerpoint/2010/main" val="2707202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4749" y="0"/>
            <a:ext cx="10762502" cy="6858000"/>
          </a:xfrm>
          <a:prstGeom prst="rect">
            <a:avLst/>
          </a:prstGeom>
        </p:spPr>
      </p:pic>
    </p:spTree>
    <p:extLst>
      <p:ext uri="{BB962C8B-B14F-4D97-AF65-F5344CB8AC3E}">
        <p14:creationId xmlns:p14="http://schemas.microsoft.com/office/powerpoint/2010/main" val="1442830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7182" y="0"/>
            <a:ext cx="10717635" cy="6858000"/>
          </a:xfrm>
          <a:prstGeom prst="rect">
            <a:avLst/>
          </a:prstGeom>
        </p:spPr>
      </p:pic>
      <p:sp>
        <p:nvSpPr>
          <p:cNvPr id="3" name="Rectangle 2"/>
          <p:cNvSpPr/>
          <p:nvPr/>
        </p:nvSpPr>
        <p:spPr>
          <a:xfrm>
            <a:off x="1188719" y="1102659"/>
            <a:ext cx="1764255"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421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973" y="0"/>
            <a:ext cx="10712053" cy="6858000"/>
          </a:xfrm>
          <a:prstGeom prst="rect">
            <a:avLst/>
          </a:prstGeom>
        </p:spPr>
      </p:pic>
    </p:spTree>
    <p:extLst>
      <p:ext uri="{BB962C8B-B14F-4D97-AF65-F5344CB8AC3E}">
        <p14:creationId xmlns:p14="http://schemas.microsoft.com/office/powerpoint/2010/main" val="3136823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2371" y="0"/>
            <a:ext cx="10727258" cy="6858000"/>
          </a:xfrm>
          <a:prstGeom prst="rect">
            <a:avLst/>
          </a:prstGeom>
        </p:spPr>
      </p:pic>
    </p:spTree>
    <p:extLst>
      <p:ext uri="{BB962C8B-B14F-4D97-AF65-F5344CB8AC3E}">
        <p14:creationId xmlns:p14="http://schemas.microsoft.com/office/powerpoint/2010/main" val="3200357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9973" y="0"/>
            <a:ext cx="10712053" cy="6858000"/>
          </a:xfrm>
          <a:prstGeom prst="rect">
            <a:avLst/>
          </a:prstGeom>
        </p:spPr>
      </p:pic>
      <p:sp>
        <p:nvSpPr>
          <p:cNvPr id="4" name="Rectangle 3"/>
          <p:cNvSpPr/>
          <p:nvPr/>
        </p:nvSpPr>
        <p:spPr>
          <a:xfrm>
            <a:off x="9558169" y="1893346"/>
            <a:ext cx="1619026"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9521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8969" y="0"/>
            <a:ext cx="10714061" cy="6858000"/>
          </a:xfrm>
          <a:prstGeom prst="rect">
            <a:avLst/>
          </a:prstGeom>
        </p:spPr>
      </p:pic>
      <p:sp>
        <p:nvSpPr>
          <p:cNvPr id="3" name="Rectangle 2"/>
          <p:cNvSpPr/>
          <p:nvPr/>
        </p:nvSpPr>
        <p:spPr>
          <a:xfrm>
            <a:off x="1188719" y="1118795"/>
            <a:ext cx="1775013"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5913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410956" y="1366455"/>
            <a:ext cx="7819760" cy="4230221"/>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21" name="Freeform 17"/>
          <p:cNvSpPr>
            <a:spLocks noEditPoints="1"/>
          </p:cNvSpPr>
          <p:nvPr/>
        </p:nvSpPr>
        <p:spPr bwMode="auto">
          <a:xfrm>
            <a:off x="6857071" y="3234913"/>
            <a:ext cx="409851" cy="496159"/>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2" name="Freeform 18"/>
          <p:cNvSpPr>
            <a:spLocks noEditPoints="1"/>
          </p:cNvSpPr>
          <p:nvPr/>
        </p:nvSpPr>
        <p:spPr bwMode="auto">
          <a:xfrm>
            <a:off x="12390911" y="3174986"/>
            <a:ext cx="619564" cy="619627"/>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 name="Freeform 19"/>
          <p:cNvSpPr>
            <a:spLocks noEditPoints="1"/>
          </p:cNvSpPr>
          <p:nvPr/>
        </p:nvSpPr>
        <p:spPr bwMode="auto">
          <a:xfrm>
            <a:off x="10509328" y="3174985"/>
            <a:ext cx="619564" cy="616647"/>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4" name="Freeform 20"/>
          <p:cNvSpPr>
            <a:spLocks noEditPoints="1"/>
          </p:cNvSpPr>
          <p:nvPr/>
        </p:nvSpPr>
        <p:spPr bwMode="auto">
          <a:xfrm>
            <a:off x="8595402" y="3254064"/>
            <a:ext cx="737643" cy="456207"/>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6" name="Group 15"/>
          <p:cNvGrpSpPr/>
          <p:nvPr/>
        </p:nvGrpSpPr>
        <p:grpSpPr>
          <a:xfrm>
            <a:off x="4649467" y="2324658"/>
            <a:ext cx="484899" cy="481190"/>
            <a:chOff x="347679" y="2370775"/>
            <a:chExt cx="494622" cy="490839"/>
          </a:xfrm>
          <a:solidFill>
            <a:schemeClr val="bg1">
              <a:lumMod val="75000"/>
            </a:schemeClr>
          </a:solidFill>
        </p:grpSpPr>
        <p:sp>
          <p:nvSpPr>
            <p:cNvPr id="6" name="Freeform 5"/>
            <p:cNvSpPr>
              <a:spLocks noEditPoints="1"/>
            </p:cNvSpPr>
            <p:nvPr/>
          </p:nvSpPr>
          <p:spPr bwMode="auto">
            <a:xfrm>
              <a:off x="347679" y="2370775"/>
              <a:ext cx="494622" cy="490839"/>
            </a:xfrm>
            <a:custGeom>
              <a:avLst/>
              <a:gdLst>
                <a:gd name="T0" fmla="*/ 3104 w 3484"/>
                <a:gd name="T1" fmla="*/ 552 h 3460"/>
                <a:gd name="T2" fmla="*/ 2840 w 3484"/>
                <a:gd name="T3" fmla="*/ 0 h 3460"/>
                <a:gd name="T4" fmla="*/ 2540 w 3484"/>
                <a:gd name="T5" fmla="*/ 0 h 3460"/>
                <a:gd name="T6" fmla="*/ 2168 w 3484"/>
                <a:gd name="T7" fmla="*/ 368 h 3460"/>
                <a:gd name="T8" fmla="*/ 2076 w 3484"/>
                <a:gd name="T9" fmla="*/ 368 h 3460"/>
                <a:gd name="T10" fmla="*/ 1684 w 3484"/>
                <a:gd name="T11" fmla="*/ 0 h 3460"/>
                <a:gd name="T12" fmla="*/ 1408 w 3484"/>
                <a:gd name="T13" fmla="*/ 0 h 3460"/>
                <a:gd name="T14" fmla="*/ 1040 w 3484"/>
                <a:gd name="T15" fmla="*/ 368 h 3460"/>
                <a:gd name="T16" fmla="*/ 948 w 3484"/>
                <a:gd name="T17" fmla="*/ 368 h 3460"/>
                <a:gd name="T18" fmla="*/ 556 w 3484"/>
                <a:gd name="T19" fmla="*/ 0 h 3460"/>
                <a:gd name="T20" fmla="*/ 0 w 3484"/>
                <a:gd name="T21" fmla="*/ 552 h 3460"/>
                <a:gd name="T22" fmla="*/ 372 w 3484"/>
                <a:gd name="T23" fmla="*/ 920 h 3460"/>
                <a:gd name="T24" fmla="*/ 372 w 3484"/>
                <a:gd name="T25" fmla="*/ 1012 h 3460"/>
                <a:gd name="T26" fmla="*/ 0 w 3484"/>
                <a:gd name="T27" fmla="*/ 1404 h 3460"/>
                <a:gd name="T28" fmla="*/ 372 w 3484"/>
                <a:gd name="T29" fmla="*/ 1684 h 3460"/>
                <a:gd name="T30" fmla="*/ 372 w 3484"/>
                <a:gd name="T31" fmla="*/ 1776 h 3460"/>
                <a:gd name="T32" fmla="*/ 0 w 3484"/>
                <a:gd name="T33" fmla="*/ 2052 h 3460"/>
                <a:gd name="T34" fmla="*/ 372 w 3484"/>
                <a:gd name="T35" fmla="*/ 2444 h 3460"/>
                <a:gd name="T36" fmla="*/ 372 w 3484"/>
                <a:gd name="T37" fmla="*/ 2536 h 3460"/>
                <a:gd name="T38" fmla="*/ 0 w 3484"/>
                <a:gd name="T39" fmla="*/ 2904 h 3460"/>
                <a:gd name="T40" fmla="*/ 556 w 3484"/>
                <a:gd name="T41" fmla="*/ 3460 h 3460"/>
                <a:gd name="T42" fmla="*/ 948 w 3484"/>
                <a:gd name="T43" fmla="*/ 3112 h 3460"/>
                <a:gd name="T44" fmla="*/ 1040 w 3484"/>
                <a:gd name="T45" fmla="*/ 3112 h 3460"/>
                <a:gd name="T46" fmla="*/ 1408 w 3484"/>
                <a:gd name="T47" fmla="*/ 3460 h 3460"/>
                <a:gd name="T48" fmla="*/ 1684 w 3484"/>
                <a:gd name="T49" fmla="*/ 3460 h 3460"/>
                <a:gd name="T50" fmla="*/ 2076 w 3484"/>
                <a:gd name="T51" fmla="*/ 3112 h 3460"/>
                <a:gd name="T52" fmla="*/ 2168 w 3484"/>
                <a:gd name="T53" fmla="*/ 3112 h 3460"/>
                <a:gd name="T54" fmla="*/ 2540 w 3484"/>
                <a:gd name="T55" fmla="*/ 3460 h 3460"/>
                <a:gd name="T56" fmla="*/ 2840 w 3484"/>
                <a:gd name="T57" fmla="*/ 3460 h 3460"/>
                <a:gd name="T58" fmla="*/ 3106 w 3484"/>
                <a:gd name="T59" fmla="*/ 2904 h 3460"/>
                <a:gd name="T60" fmla="*/ 3116 w 3484"/>
                <a:gd name="T61" fmla="*/ 2812 h 3460"/>
                <a:gd name="T62" fmla="*/ 3484 w 3484"/>
                <a:gd name="T63" fmla="*/ 2444 h 3460"/>
                <a:gd name="T64" fmla="*/ 3484 w 3484"/>
                <a:gd name="T65" fmla="*/ 2144 h 3460"/>
                <a:gd name="T66" fmla="*/ 3116 w 3484"/>
                <a:gd name="T67" fmla="*/ 1954 h 3460"/>
                <a:gd name="T68" fmla="*/ 3484 w 3484"/>
                <a:gd name="T69" fmla="*/ 1684 h 3460"/>
                <a:gd name="T70" fmla="*/ 3116 w 3484"/>
                <a:gd name="T71" fmla="*/ 1404 h 3460"/>
                <a:gd name="T72" fmla="*/ 3116 w 3484"/>
                <a:gd name="T73" fmla="*/ 1312 h 3460"/>
                <a:gd name="T74" fmla="*/ 3484 w 3484"/>
                <a:gd name="T75" fmla="*/ 920 h 3460"/>
                <a:gd name="T76" fmla="*/ 3484 w 3484"/>
                <a:gd name="T77" fmla="*/ 644 h 3460"/>
                <a:gd name="T78" fmla="*/ 2871 w 3484"/>
                <a:gd name="T79" fmla="*/ 3020 h 3460"/>
                <a:gd name="T80" fmla="*/ 464 w 3484"/>
                <a:gd name="T81" fmla="*/ 1901 h 3460"/>
                <a:gd name="T82" fmla="*/ 614 w 3484"/>
                <a:gd name="T83" fmla="*/ 460 h 3460"/>
                <a:gd name="T84" fmla="*/ 3024 w 3484"/>
                <a:gd name="T85" fmla="*/ 157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4" h="3460">
                  <a:moveTo>
                    <a:pt x="3484" y="644"/>
                  </a:moveTo>
                  <a:cubicBezTo>
                    <a:pt x="3484" y="552"/>
                    <a:pt x="3484" y="552"/>
                    <a:pt x="3484" y="552"/>
                  </a:cubicBezTo>
                  <a:cubicBezTo>
                    <a:pt x="3104" y="552"/>
                    <a:pt x="3104" y="552"/>
                    <a:pt x="3104" y="552"/>
                  </a:cubicBezTo>
                  <a:cubicBezTo>
                    <a:pt x="3083" y="460"/>
                    <a:pt x="3024" y="391"/>
                    <a:pt x="2932" y="371"/>
                  </a:cubicBezTo>
                  <a:cubicBezTo>
                    <a:pt x="2932" y="0"/>
                    <a:pt x="2932" y="0"/>
                    <a:pt x="2932" y="0"/>
                  </a:cubicBezTo>
                  <a:cubicBezTo>
                    <a:pt x="2840" y="0"/>
                    <a:pt x="2840" y="0"/>
                    <a:pt x="2840" y="0"/>
                  </a:cubicBezTo>
                  <a:cubicBezTo>
                    <a:pt x="2840" y="368"/>
                    <a:pt x="2840" y="368"/>
                    <a:pt x="2840" y="368"/>
                  </a:cubicBezTo>
                  <a:cubicBezTo>
                    <a:pt x="2540" y="368"/>
                    <a:pt x="2540" y="368"/>
                    <a:pt x="2540" y="368"/>
                  </a:cubicBezTo>
                  <a:cubicBezTo>
                    <a:pt x="2540" y="0"/>
                    <a:pt x="2540" y="0"/>
                    <a:pt x="2540" y="0"/>
                  </a:cubicBezTo>
                  <a:cubicBezTo>
                    <a:pt x="2448" y="0"/>
                    <a:pt x="2448" y="0"/>
                    <a:pt x="2448" y="0"/>
                  </a:cubicBezTo>
                  <a:cubicBezTo>
                    <a:pt x="2448" y="368"/>
                    <a:pt x="2448" y="368"/>
                    <a:pt x="2448" y="368"/>
                  </a:cubicBezTo>
                  <a:cubicBezTo>
                    <a:pt x="2168" y="368"/>
                    <a:pt x="2168" y="368"/>
                    <a:pt x="2168" y="368"/>
                  </a:cubicBezTo>
                  <a:cubicBezTo>
                    <a:pt x="2168" y="0"/>
                    <a:pt x="2168" y="0"/>
                    <a:pt x="2168" y="0"/>
                  </a:cubicBezTo>
                  <a:cubicBezTo>
                    <a:pt x="2076" y="0"/>
                    <a:pt x="2076" y="0"/>
                    <a:pt x="2076" y="0"/>
                  </a:cubicBezTo>
                  <a:cubicBezTo>
                    <a:pt x="2076" y="368"/>
                    <a:pt x="2076" y="368"/>
                    <a:pt x="2076" y="368"/>
                  </a:cubicBezTo>
                  <a:cubicBezTo>
                    <a:pt x="1776" y="368"/>
                    <a:pt x="1776" y="368"/>
                    <a:pt x="1776" y="368"/>
                  </a:cubicBezTo>
                  <a:cubicBezTo>
                    <a:pt x="1776" y="0"/>
                    <a:pt x="1776" y="0"/>
                    <a:pt x="1776" y="0"/>
                  </a:cubicBezTo>
                  <a:cubicBezTo>
                    <a:pt x="1684" y="0"/>
                    <a:pt x="1684" y="0"/>
                    <a:pt x="1684" y="0"/>
                  </a:cubicBezTo>
                  <a:cubicBezTo>
                    <a:pt x="1684" y="368"/>
                    <a:pt x="1684" y="368"/>
                    <a:pt x="1684" y="368"/>
                  </a:cubicBezTo>
                  <a:cubicBezTo>
                    <a:pt x="1408" y="368"/>
                    <a:pt x="1408" y="368"/>
                    <a:pt x="1408" y="368"/>
                  </a:cubicBezTo>
                  <a:cubicBezTo>
                    <a:pt x="1408" y="0"/>
                    <a:pt x="1408" y="0"/>
                    <a:pt x="1408" y="0"/>
                  </a:cubicBezTo>
                  <a:cubicBezTo>
                    <a:pt x="1316" y="0"/>
                    <a:pt x="1316" y="0"/>
                    <a:pt x="1316" y="0"/>
                  </a:cubicBezTo>
                  <a:cubicBezTo>
                    <a:pt x="1316" y="368"/>
                    <a:pt x="1316" y="368"/>
                    <a:pt x="1316" y="368"/>
                  </a:cubicBezTo>
                  <a:cubicBezTo>
                    <a:pt x="1040" y="368"/>
                    <a:pt x="1040" y="368"/>
                    <a:pt x="1040" y="368"/>
                  </a:cubicBezTo>
                  <a:cubicBezTo>
                    <a:pt x="1040" y="0"/>
                    <a:pt x="1040" y="0"/>
                    <a:pt x="1040" y="0"/>
                  </a:cubicBezTo>
                  <a:cubicBezTo>
                    <a:pt x="948" y="0"/>
                    <a:pt x="948" y="0"/>
                    <a:pt x="948" y="0"/>
                  </a:cubicBezTo>
                  <a:cubicBezTo>
                    <a:pt x="948" y="368"/>
                    <a:pt x="948" y="368"/>
                    <a:pt x="948" y="368"/>
                  </a:cubicBezTo>
                  <a:cubicBezTo>
                    <a:pt x="648" y="368"/>
                    <a:pt x="648" y="368"/>
                    <a:pt x="648" y="368"/>
                  </a:cubicBezTo>
                  <a:cubicBezTo>
                    <a:pt x="648" y="0"/>
                    <a:pt x="648" y="0"/>
                    <a:pt x="648" y="0"/>
                  </a:cubicBezTo>
                  <a:cubicBezTo>
                    <a:pt x="556" y="0"/>
                    <a:pt x="556" y="0"/>
                    <a:pt x="556" y="0"/>
                  </a:cubicBezTo>
                  <a:cubicBezTo>
                    <a:pt x="556" y="371"/>
                    <a:pt x="556" y="371"/>
                    <a:pt x="556" y="371"/>
                  </a:cubicBezTo>
                  <a:cubicBezTo>
                    <a:pt x="464" y="391"/>
                    <a:pt x="401" y="460"/>
                    <a:pt x="380" y="552"/>
                  </a:cubicBezTo>
                  <a:cubicBezTo>
                    <a:pt x="0" y="552"/>
                    <a:pt x="0" y="552"/>
                    <a:pt x="0" y="552"/>
                  </a:cubicBezTo>
                  <a:cubicBezTo>
                    <a:pt x="0" y="644"/>
                    <a:pt x="0" y="644"/>
                    <a:pt x="0" y="644"/>
                  </a:cubicBezTo>
                  <a:cubicBezTo>
                    <a:pt x="372" y="644"/>
                    <a:pt x="372" y="644"/>
                    <a:pt x="372" y="644"/>
                  </a:cubicBezTo>
                  <a:cubicBezTo>
                    <a:pt x="372" y="920"/>
                    <a:pt x="372" y="920"/>
                    <a:pt x="372" y="920"/>
                  </a:cubicBezTo>
                  <a:cubicBezTo>
                    <a:pt x="0" y="920"/>
                    <a:pt x="0" y="920"/>
                    <a:pt x="0" y="920"/>
                  </a:cubicBezTo>
                  <a:cubicBezTo>
                    <a:pt x="0" y="1012"/>
                    <a:pt x="0" y="1012"/>
                    <a:pt x="0" y="1012"/>
                  </a:cubicBezTo>
                  <a:cubicBezTo>
                    <a:pt x="372" y="1012"/>
                    <a:pt x="372" y="1012"/>
                    <a:pt x="372" y="1012"/>
                  </a:cubicBezTo>
                  <a:cubicBezTo>
                    <a:pt x="372" y="1312"/>
                    <a:pt x="372" y="1312"/>
                    <a:pt x="372" y="1312"/>
                  </a:cubicBezTo>
                  <a:cubicBezTo>
                    <a:pt x="0" y="1312"/>
                    <a:pt x="0" y="1312"/>
                    <a:pt x="0" y="1312"/>
                  </a:cubicBezTo>
                  <a:cubicBezTo>
                    <a:pt x="0" y="1404"/>
                    <a:pt x="0" y="1404"/>
                    <a:pt x="0" y="1404"/>
                  </a:cubicBezTo>
                  <a:cubicBezTo>
                    <a:pt x="372" y="1404"/>
                    <a:pt x="372" y="1404"/>
                    <a:pt x="372" y="1404"/>
                  </a:cubicBezTo>
                  <a:cubicBezTo>
                    <a:pt x="372" y="1517"/>
                    <a:pt x="372" y="1517"/>
                    <a:pt x="372" y="1517"/>
                  </a:cubicBezTo>
                  <a:cubicBezTo>
                    <a:pt x="372" y="1684"/>
                    <a:pt x="372" y="1684"/>
                    <a:pt x="372" y="1684"/>
                  </a:cubicBezTo>
                  <a:cubicBezTo>
                    <a:pt x="0" y="1684"/>
                    <a:pt x="0" y="1684"/>
                    <a:pt x="0" y="1684"/>
                  </a:cubicBezTo>
                  <a:cubicBezTo>
                    <a:pt x="0" y="1776"/>
                    <a:pt x="0" y="1776"/>
                    <a:pt x="0" y="1776"/>
                  </a:cubicBezTo>
                  <a:cubicBezTo>
                    <a:pt x="372" y="1776"/>
                    <a:pt x="372" y="1776"/>
                    <a:pt x="372" y="1776"/>
                  </a:cubicBezTo>
                  <a:cubicBezTo>
                    <a:pt x="372" y="1901"/>
                    <a:pt x="372" y="1901"/>
                    <a:pt x="372" y="1901"/>
                  </a:cubicBezTo>
                  <a:cubicBezTo>
                    <a:pt x="372" y="2052"/>
                    <a:pt x="372" y="2052"/>
                    <a:pt x="372" y="2052"/>
                  </a:cubicBezTo>
                  <a:cubicBezTo>
                    <a:pt x="0" y="2052"/>
                    <a:pt x="0" y="2052"/>
                    <a:pt x="0" y="2052"/>
                  </a:cubicBezTo>
                  <a:cubicBezTo>
                    <a:pt x="0" y="2144"/>
                    <a:pt x="0" y="2144"/>
                    <a:pt x="0" y="2144"/>
                  </a:cubicBezTo>
                  <a:cubicBezTo>
                    <a:pt x="372" y="2144"/>
                    <a:pt x="372" y="2144"/>
                    <a:pt x="372" y="2144"/>
                  </a:cubicBezTo>
                  <a:cubicBezTo>
                    <a:pt x="372" y="2444"/>
                    <a:pt x="372" y="2444"/>
                    <a:pt x="372" y="2444"/>
                  </a:cubicBezTo>
                  <a:cubicBezTo>
                    <a:pt x="0" y="2444"/>
                    <a:pt x="0" y="2444"/>
                    <a:pt x="0" y="2444"/>
                  </a:cubicBezTo>
                  <a:cubicBezTo>
                    <a:pt x="0" y="2536"/>
                    <a:pt x="0" y="2536"/>
                    <a:pt x="0" y="2536"/>
                  </a:cubicBezTo>
                  <a:cubicBezTo>
                    <a:pt x="372" y="2536"/>
                    <a:pt x="372" y="2536"/>
                    <a:pt x="372" y="2536"/>
                  </a:cubicBezTo>
                  <a:cubicBezTo>
                    <a:pt x="372" y="2812"/>
                    <a:pt x="372" y="2812"/>
                    <a:pt x="372" y="2812"/>
                  </a:cubicBezTo>
                  <a:cubicBezTo>
                    <a:pt x="0" y="2812"/>
                    <a:pt x="0" y="2812"/>
                    <a:pt x="0" y="2812"/>
                  </a:cubicBezTo>
                  <a:cubicBezTo>
                    <a:pt x="0" y="2904"/>
                    <a:pt x="0" y="2904"/>
                    <a:pt x="0" y="2904"/>
                  </a:cubicBezTo>
                  <a:cubicBezTo>
                    <a:pt x="378" y="2904"/>
                    <a:pt x="378" y="2904"/>
                    <a:pt x="378" y="2904"/>
                  </a:cubicBezTo>
                  <a:cubicBezTo>
                    <a:pt x="396" y="2996"/>
                    <a:pt x="464" y="3079"/>
                    <a:pt x="556" y="3100"/>
                  </a:cubicBezTo>
                  <a:cubicBezTo>
                    <a:pt x="556" y="3460"/>
                    <a:pt x="556" y="3460"/>
                    <a:pt x="556" y="3460"/>
                  </a:cubicBezTo>
                  <a:cubicBezTo>
                    <a:pt x="648" y="3460"/>
                    <a:pt x="648" y="3460"/>
                    <a:pt x="648" y="3460"/>
                  </a:cubicBezTo>
                  <a:cubicBezTo>
                    <a:pt x="648" y="3112"/>
                    <a:pt x="648" y="3112"/>
                    <a:pt x="648" y="3112"/>
                  </a:cubicBezTo>
                  <a:cubicBezTo>
                    <a:pt x="948" y="3112"/>
                    <a:pt x="948" y="3112"/>
                    <a:pt x="948" y="3112"/>
                  </a:cubicBezTo>
                  <a:cubicBezTo>
                    <a:pt x="948" y="3460"/>
                    <a:pt x="948" y="3460"/>
                    <a:pt x="948" y="3460"/>
                  </a:cubicBezTo>
                  <a:cubicBezTo>
                    <a:pt x="1040" y="3460"/>
                    <a:pt x="1040" y="3460"/>
                    <a:pt x="1040" y="3460"/>
                  </a:cubicBezTo>
                  <a:cubicBezTo>
                    <a:pt x="1040" y="3112"/>
                    <a:pt x="1040" y="3112"/>
                    <a:pt x="1040" y="3112"/>
                  </a:cubicBezTo>
                  <a:cubicBezTo>
                    <a:pt x="1316" y="3112"/>
                    <a:pt x="1316" y="3112"/>
                    <a:pt x="1316" y="3112"/>
                  </a:cubicBezTo>
                  <a:cubicBezTo>
                    <a:pt x="1316" y="3460"/>
                    <a:pt x="1316" y="3460"/>
                    <a:pt x="1316" y="3460"/>
                  </a:cubicBezTo>
                  <a:cubicBezTo>
                    <a:pt x="1408" y="3460"/>
                    <a:pt x="1408" y="3460"/>
                    <a:pt x="1408" y="3460"/>
                  </a:cubicBezTo>
                  <a:cubicBezTo>
                    <a:pt x="1408" y="3112"/>
                    <a:pt x="1408" y="3112"/>
                    <a:pt x="1408" y="3112"/>
                  </a:cubicBezTo>
                  <a:cubicBezTo>
                    <a:pt x="1684" y="3112"/>
                    <a:pt x="1684" y="3112"/>
                    <a:pt x="1684" y="3112"/>
                  </a:cubicBezTo>
                  <a:cubicBezTo>
                    <a:pt x="1684" y="3460"/>
                    <a:pt x="1684" y="3460"/>
                    <a:pt x="1684" y="3460"/>
                  </a:cubicBezTo>
                  <a:cubicBezTo>
                    <a:pt x="1776" y="3460"/>
                    <a:pt x="1776" y="3460"/>
                    <a:pt x="1776" y="3460"/>
                  </a:cubicBezTo>
                  <a:cubicBezTo>
                    <a:pt x="1776" y="3112"/>
                    <a:pt x="1776" y="3112"/>
                    <a:pt x="1776" y="3112"/>
                  </a:cubicBezTo>
                  <a:cubicBezTo>
                    <a:pt x="2076" y="3112"/>
                    <a:pt x="2076" y="3112"/>
                    <a:pt x="2076" y="3112"/>
                  </a:cubicBezTo>
                  <a:cubicBezTo>
                    <a:pt x="2076" y="3460"/>
                    <a:pt x="2076" y="3460"/>
                    <a:pt x="2076" y="3460"/>
                  </a:cubicBezTo>
                  <a:cubicBezTo>
                    <a:pt x="2168" y="3460"/>
                    <a:pt x="2168" y="3460"/>
                    <a:pt x="2168" y="3460"/>
                  </a:cubicBezTo>
                  <a:cubicBezTo>
                    <a:pt x="2168" y="3112"/>
                    <a:pt x="2168" y="3112"/>
                    <a:pt x="2168" y="3112"/>
                  </a:cubicBezTo>
                  <a:cubicBezTo>
                    <a:pt x="2448" y="3112"/>
                    <a:pt x="2448" y="3112"/>
                    <a:pt x="2448" y="3112"/>
                  </a:cubicBezTo>
                  <a:cubicBezTo>
                    <a:pt x="2448" y="3460"/>
                    <a:pt x="2448" y="3460"/>
                    <a:pt x="2448" y="3460"/>
                  </a:cubicBezTo>
                  <a:cubicBezTo>
                    <a:pt x="2540" y="3460"/>
                    <a:pt x="2540" y="3460"/>
                    <a:pt x="2540" y="3460"/>
                  </a:cubicBezTo>
                  <a:cubicBezTo>
                    <a:pt x="2540" y="3112"/>
                    <a:pt x="2540" y="3112"/>
                    <a:pt x="2540" y="3112"/>
                  </a:cubicBezTo>
                  <a:cubicBezTo>
                    <a:pt x="2840" y="3112"/>
                    <a:pt x="2840" y="3112"/>
                    <a:pt x="2840" y="3112"/>
                  </a:cubicBezTo>
                  <a:cubicBezTo>
                    <a:pt x="2840" y="3460"/>
                    <a:pt x="2840" y="3460"/>
                    <a:pt x="2840" y="3460"/>
                  </a:cubicBezTo>
                  <a:cubicBezTo>
                    <a:pt x="2932" y="3460"/>
                    <a:pt x="2932" y="3460"/>
                    <a:pt x="2932" y="3460"/>
                  </a:cubicBezTo>
                  <a:cubicBezTo>
                    <a:pt x="2932" y="3100"/>
                    <a:pt x="2932" y="3100"/>
                    <a:pt x="2932" y="3100"/>
                  </a:cubicBezTo>
                  <a:cubicBezTo>
                    <a:pt x="3024" y="3079"/>
                    <a:pt x="3088" y="2996"/>
                    <a:pt x="3106" y="2904"/>
                  </a:cubicBezTo>
                  <a:cubicBezTo>
                    <a:pt x="3484" y="2904"/>
                    <a:pt x="3484" y="2904"/>
                    <a:pt x="3484" y="2904"/>
                  </a:cubicBezTo>
                  <a:cubicBezTo>
                    <a:pt x="3484" y="2812"/>
                    <a:pt x="3484" y="2812"/>
                    <a:pt x="3484" y="2812"/>
                  </a:cubicBezTo>
                  <a:cubicBezTo>
                    <a:pt x="3116" y="2812"/>
                    <a:pt x="3116" y="2812"/>
                    <a:pt x="3116" y="2812"/>
                  </a:cubicBezTo>
                  <a:cubicBezTo>
                    <a:pt x="3116" y="2536"/>
                    <a:pt x="3116" y="2536"/>
                    <a:pt x="3116" y="2536"/>
                  </a:cubicBezTo>
                  <a:cubicBezTo>
                    <a:pt x="3484" y="2536"/>
                    <a:pt x="3484" y="2536"/>
                    <a:pt x="3484" y="2536"/>
                  </a:cubicBezTo>
                  <a:cubicBezTo>
                    <a:pt x="3484" y="2444"/>
                    <a:pt x="3484" y="2444"/>
                    <a:pt x="3484" y="2444"/>
                  </a:cubicBezTo>
                  <a:cubicBezTo>
                    <a:pt x="3116" y="2444"/>
                    <a:pt x="3116" y="2444"/>
                    <a:pt x="3116" y="2444"/>
                  </a:cubicBezTo>
                  <a:cubicBezTo>
                    <a:pt x="3116" y="2144"/>
                    <a:pt x="3116" y="2144"/>
                    <a:pt x="3116" y="2144"/>
                  </a:cubicBezTo>
                  <a:cubicBezTo>
                    <a:pt x="3484" y="2144"/>
                    <a:pt x="3484" y="2144"/>
                    <a:pt x="3484" y="2144"/>
                  </a:cubicBezTo>
                  <a:cubicBezTo>
                    <a:pt x="3484" y="2052"/>
                    <a:pt x="3484" y="2052"/>
                    <a:pt x="3484" y="2052"/>
                  </a:cubicBezTo>
                  <a:cubicBezTo>
                    <a:pt x="3116" y="2052"/>
                    <a:pt x="3116" y="2052"/>
                    <a:pt x="3116" y="2052"/>
                  </a:cubicBezTo>
                  <a:cubicBezTo>
                    <a:pt x="3116" y="1954"/>
                    <a:pt x="3116" y="1954"/>
                    <a:pt x="3116" y="1954"/>
                  </a:cubicBezTo>
                  <a:cubicBezTo>
                    <a:pt x="3116" y="1776"/>
                    <a:pt x="3116" y="1776"/>
                    <a:pt x="3116" y="1776"/>
                  </a:cubicBezTo>
                  <a:cubicBezTo>
                    <a:pt x="3484" y="1776"/>
                    <a:pt x="3484" y="1776"/>
                    <a:pt x="3484" y="1776"/>
                  </a:cubicBezTo>
                  <a:cubicBezTo>
                    <a:pt x="3484" y="1684"/>
                    <a:pt x="3484" y="1684"/>
                    <a:pt x="3484" y="1684"/>
                  </a:cubicBezTo>
                  <a:cubicBezTo>
                    <a:pt x="3116" y="1684"/>
                    <a:pt x="3116" y="1684"/>
                    <a:pt x="3116" y="1684"/>
                  </a:cubicBezTo>
                  <a:cubicBezTo>
                    <a:pt x="3116" y="1570"/>
                    <a:pt x="3116" y="1570"/>
                    <a:pt x="3116" y="1570"/>
                  </a:cubicBezTo>
                  <a:cubicBezTo>
                    <a:pt x="3116" y="1404"/>
                    <a:pt x="3116" y="1404"/>
                    <a:pt x="3116" y="1404"/>
                  </a:cubicBezTo>
                  <a:cubicBezTo>
                    <a:pt x="3484" y="1404"/>
                    <a:pt x="3484" y="1404"/>
                    <a:pt x="3484" y="1404"/>
                  </a:cubicBezTo>
                  <a:cubicBezTo>
                    <a:pt x="3484" y="1312"/>
                    <a:pt x="3484" y="1312"/>
                    <a:pt x="3484" y="1312"/>
                  </a:cubicBezTo>
                  <a:cubicBezTo>
                    <a:pt x="3116" y="1312"/>
                    <a:pt x="3116" y="1312"/>
                    <a:pt x="3116" y="1312"/>
                  </a:cubicBezTo>
                  <a:cubicBezTo>
                    <a:pt x="3116" y="1012"/>
                    <a:pt x="3116" y="1012"/>
                    <a:pt x="3116" y="1012"/>
                  </a:cubicBezTo>
                  <a:cubicBezTo>
                    <a:pt x="3484" y="1012"/>
                    <a:pt x="3484" y="1012"/>
                    <a:pt x="3484" y="1012"/>
                  </a:cubicBezTo>
                  <a:cubicBezTo>
                    <a:pt x="3484" y="920"/>
                    <a:pt x="3484" y="920"/>
                    <a:pt x="3484" y="920"/>
                  </a:cubicBezTo>
                  <a:cubicBezTo>
                    <a:pt x="3116" y="920"/>
                    <a:pt x="3116" y="920"/>
                    <a:pt x="3116" y="920"/>
                  </a:cubicBezTo>
                  <a:cubicBezTo>
                    <a:pt x="3116" y="644"/>
                    <a:pt x="3116" y="644"/>
                    <a:pt x="3116" y="644"/>
                  </a:cubicBezTo>
                  <a:lnTo>
                    <a:pt x="3484" y="644"/>
                  </a:lnTo>
                  <a:close/>
                  <a:moveTo>
                    <a:pt x="3024" y="1954"/>
                  </a:moveTo>
                  <a:cubicBezTo>
                    <a:pt x="3024" y="2866"/>
                    <a:pt x="3024" y="2866"/>
                    <a:pt x="3024" y="2866"/>
                  </a:cubicBezTo>
                  <a:cubicBezTo>
                    <a:pt x="3024" y="2947"/>
                    <a:pt x="2952" y="3020"/>
                    <a:pt x="2871" y="3020"/>
                  </a:cubicBezTo>
                  <a:cubicBezTo>
                    <a:pt x="614" y="3020"/>
                    <a:pt x="614" y="3020"/>
                    <a:pt x="614" y="3020"/>
                  </a:cubicBezTo>
                  <a:cubicBezTo>
                    <a:pt x="532" y="3020"/>
                    <a:pt x="464" y="2947"/>
                    <a:pt x="464" y="2866"/>
                  </a:cubicBezTo>
                  <a:cubicBezTo>
                    <a:pt x="464" y="1901"/>
                    <a:pt x="464" y="1901"/>
                    <a:pt x="464" y="1901"/>
                  </a:cubicBezTo>
                  <a:cubicBezTo>
                    <a:pt x="464" y="1517"/>
                    <a:pt x="464" y="1517"/>
                    <a:pt x="464" y="1517"/>
                  </a:cubicBezTo>
                  <a:cubicBezTo>
                    <a:pt x="464" y="606"/>
                    <a:pt x="464" y="606"/>
                    <a:pt x="464" y="606"/>
                  </a:cubicBezTo>
                  <a:cubicBezTo>
                    <a:pt x="464" y="524"/>
                    <a:pt x="532" y="460"/>
                    <a:pt x="614" y="460"/>
                  </a:cubicBezTo>
                  <a:cubicBezTo>
                    <a:pt x="2871" y="460"/>
                    <a:pt x="2871" y="460"/>
                    <a:pt x="2871" y="460"/>
                  </a:cubicBezTo>
                  <a:cubicBezTo>
                    <a:pt x="2952" y="460"/>
                    <a:pt x="3024" y="524"/>
                    <a:pt x="3024" y="606"/>
                  </a:cubicBezTo>
                  <a:cubicBezTo>
                    <a:pt x="3024" y="1570"/>
                    <a:pt x="3024" y="1570"/>
                    <a:pt x="3024" y="1570"/>
                  </a:cubicBezTo>
                  <a:lnTo>
                    <a:pt x="3024" y="19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 name="Freeform 6"/>
            <p:cNvSpPr>
              <a:spLocks noEditPoints="1"/>
            </p:cNvSpPr>
            <p:nvPr/>
          </p:nvSpPr>
          <p:spPr bwMode="auto">
            <a:xfrm>
              <a:off x="485131" y="2504684"/>
              <a:ext cx="222601" cy="222421"/>
            </a:xfrm>
            <a:custGeom>
              <a:avLst/>
              <a:gdLst>
                <a:gd name="T0" fmla="*/ 1568 w 1568"/>
                <a:gd name="T1" fmla="*/ 386 h 1568"/>
                <a:gd name="T2" fmla="*/ 1182 w 1568"/>
                <a:gd name="T3" fmla="*/ 0 h 1568"/>
                <a:gd name="T4" fmla="*/ 386 w 1568"/>
                <a:gd name="T5" fmla="*/ 0 h 1568"/>
                <a:gd name="T6" fmla="*/ 0 w 1568"/>
                <a:gd name="T7" fmla="*/ 386 h 1568"/>
                <a:gd name="T8" fmla="*/ 0 w 1568"/>
                <a:gd name="T9" fmla="*/ 1182 h 1568"/>
                <a:gd name="T10" fmla="*/ 386 w 1568"/>
                <a:gd name="T11" fmla="*/ 1568 h 1568"/>
                <a:gd name="T12" fmla="*/ 1182 w 1568"/>
                <a:gd name="T13" fmla="*/ 1568 h 1568"/>
                <a:gd name="T14" fmla="*/ 1568 w 1568"/>
                <a:gd name="T15" fmla="*/ 1182 h 1568"/>
                <a:gd name="T16" fmla="*/ 1568 w 1568"/>
                <a:gd name="T17" fmla="*/ 386 h 1568"/>
                <a:gd name="T18" fmla="*/ 1480 w 1568"/>
                <a:gd name="T19" fmla="*/ 1183 h 1568"/>
                <a:gd name="T20" fmla="*/ 1184 w 1568"/>
                <a:gd name="T21" fmla="*/ 1476 h 1568"/>
                <a:gd name="T22" fmla="*/ 388 w 1568"/>
                <a:gd name="T23" fmla="*/ 1476 h 1568"/>
                <a:gd name="T24" fmla="*/ 96 w 1568"/>
                <a:gd name="T25" fmla="*/ 1183 h 1568"/>
                <a:gd name="T26" fmla="*/ 96 w 1568"/>
                <a:gd name="T27" fmla="*/ 386 h 1568"/>
                <a:gd name="T28" fmla="*/ 388 w 1568"/>
                <a:gd name="T29" fmla="*/ 92 h 1568"/>
                <a:gd name="T30" fmla="*/ 1184 w 1568"/>
                <a:gd name="T31" fmla="*/ 92 h 1568"/>
                <a:gd name="T32" fmla="*/ 1480 w 1568"/>
                <a:gd name="T33" fmla="*/ 386 h 1568"/>
                <a:gd name="T34" fmla="*/ 1480 w 1568"/>
                <a:gd name="T35" fmla="*/ 1183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8" h="1568">
                  <a:moveTo>
                    <a:pt x="1568" y="386"/>
                  </a:moveTo>
                  <a:cubicBezTo>
                    <a:pt x="1568" y="173"/>
                    <a:pt x="1395" y="0"/>
                    <a:pt x="1182" y="0"/>
                  </a:cubicBezTo>
                  <a:cubicBezTo>
                    <a:pt x="386" y="0"/>
                    <a:pt x="386" y="0"/>
                    <a:pt x="386" y="0"/>
                  </a:cubicBezTo>
                  <a:cubicBezTo>
                    <a:pt x="173" y="0"/>
                    <a:pt x="0" y="173"/>
                    <a:pt x="0" y="386"/>
                  </a:cubicBezTo>
                  <a:cubicBezTo>
                    <a:pt x="0" y="1182"/>
                    <a:pt x="0" y="1182"/>
                    <a:pt x="0" y="1182"/>
                  </a:cubicBezTo>
                  <a:cubicBezTo>
                    <a:pt x="0" y="1395"/>
                    <a:pt x="173" y="1568"/>
                    <a:pt x="386" y="1568"/>
                  </a:cubicBezTo>
                  <a:cubicBezTo>
                    <a:pt x="1182" y="1568"/>
                    <a:pt x="1182" y="1568"/>
                    <a:pt x="1182" y="1568"/>
                  </a:cubicBezTo>
                  <a:cubicBezTo>
                    <a:pt x="1395" y="1568"/>
                    <a:pt x="1568" y="1395"/>
                    <a:pt x="1568" y="1182"/>
                  </a:cubicBezTo>
                  <a:lnTo>
                    <a:pt x="1568" y="386"/>
                  </a:lnTo>
                  <a:close/>
                  <a:moveTo>
                    <a:pt x="1480" y="1183"/>
                  </a:moveTo>
                  <a:cubicBezTo>
                    <a:pt x="1480" y="1345"/>
                    <a:pt x="1347" y="1476"/>
                    <a:pt x="1184" y="1476"/>
                  </a:cubicBezTo>
                  <a:cubicBezTo>
                    <a:pt x="388" y="1476"/>
                    <a:pt x="388" y="1476"/>
                    <a:pt x="388" y="1476"/>
                  </a:cubicBezTo>
                  <a:cubicBezTo>
                    <a:pt x="226" y="1476"/>
                    <a:pt x="96" y="1345"/>
                    <a:pt x="96" y="1183"/>
                  </a:cubicBezTo>
                  <a:cubicBezTo>
                    <a:pt x="96" y="386"/>
                    <a:pt x="96" y="386"/>
                    <a:pt x="96" y="386"/>
                  </a:cubicBezTo>
                  <a:cubicBezTo>
                    <a:pt x="96" y="224"/>
                    <a:pt x="226" y="92"/>
                    <a:pt x="388" y="92"/>
                  </a:cubicBezTo>
                  <a:cubicBezTo>
                    <a:pt x="1184" y="92"/>
                    <a:pt x="1184" y="92"/>
                    <a:pt x="1184" y="92"/>
                  </a:cubicBezTo>
                  <a:cubicBezTo>
                    <a:pt x="1347" y="92"/>
                    <a:pt x="1480" y="224"/>
                    <a:pt x="1480" y="386"/>
                  </a:cubicBezTo>
                  <a:lnTo>
                    <a:pt x="1480" y="1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8" name="Freeform 7"/>
          <p:cNvSpPr>
            <a:spLocks noEditPoints="1"/>
          </p:cNvSpPr>
          <p:nvPr/>
        </p:nvSpPr>
        <p:spPr bwMode="auto">
          <a:xfrm>
            <a:off x="4730647" y="5144455"/>
            <a:ext cx="322717" cy="452286"/>
          </a:xfrm>
          <a:custGeom>
            <a:avLst/>
            <a:gdLst>
              <a:gd name="T0" fmla="*/ 0 w 5482"/>
              <a:gd name="T1" fmla="*/ 0 h 7683"/>
              <a:gd name="T2" fmla="*/ 0 w 5482"/>
              <a:gd name="T3" fmla="*/ 6450 h 7683"/>
              <a:gd name="T4" fmla="*/ 1219 w 5482"/>
              <a:gd name="T5" fmla="*/ 7683 h 7683"/>
              <a:gd name="T6" fmla="*/ 5482 w 5482"/>
              <a:gd name="T7" fmla="*/ 7683 h 7683"/>
              <a:gd name="T8" fmla="*/ 5482 w 5482"/>
              <a:gd name="T9" fmla="*/ 0 h 7683"/>
              <a:gd name="T10" fmla="*/ 0 w 5482"/>
              <a:gd name="T11" fmla="*/ 0 h 7683"/>
              <a:gd name="T12" fmla="*/ 1137 w 5482"/>
              <a:gd name="T13" fmla="*/ 7272 h 7683"/>
              <a:gd name="T14" fmla="*/ 368 w 5482"/>
              <a:gd name="T15" fmla="*/ 6483 h 7683"/>
              <a:gd name="T16" fmla="*/ 1137 w 5482"/>
              <a:gd name="T17" fmla="*/ 6483 h 7683"/>
              <a:gd name="T18" fmla="*/ 1137 w 5482"/>
              <a:gd name="T19" fmla="*/ 7272 h 7683"/>
              <a:gd name="T20" fmla="*/ 5262 w 5482"/>
              <a:gd name="T21" fmla="*/ 7466 h 7683"/>
              <a:gd name="T22" fmla="*/ 1354 w 5482"/>
              <a:gd name="T23" fmla="*/ 7466 h 7683"/>
              <a:gd name="T24" fmla="*/ 1354 w 5482"/>
              <a:gd name="T25" fmla="*/ 6266 h 7683"/>
              <a:gd name="T26" fmla="*/ 217 w 5482"/>
              <a:gd name="T27" fmla="*/ 6266 h 7683"/>
              <a:gd name="T28" fmla="*/ 217 w 5482"/>
              <a:gd name="T29" fmla="*/ 218 h 7683"/>
              <a:gd name="T30" fmla="*/ 5262 w 5482"/>
              <a:gd name="T31" fmla="*/ 218 h 7683"/>
              <a:gd name="T32" fmla="*/ 5262 w 5482"/>
              <a:gd name="T33" fmla="*/ 7466 h 7683"/>
              <a:gd name="T34" fmla="*/ 4409 w 5482"/>
              <a:gd name="T35" fmla="*/ 1304 h 7683"/>
              <a:gd name="T36" fmla="*/ 1402 w 5482"/>
              <a:gd name="T37" fmla="*/ 1304 h 7683"/>
              <a:gd name="T38" fmla="*/ 1402 w 5482"/>
              <a:gd name="T39" fmla="*/ 1087 h 7683"/>
              <a:gd name="T40" fmla="*/ 4409 w 5482"/>
              <a:gd name="T41" fmla="*/ 1087 h 7683"/>
              <a:gd name="T42" fmla="*/ 4409 w 5482"/>
              <a:gd name="T43" fmla="*/ 1304 h 7683"/>
              <a:gd name="T44" fmla="*/ 2546 w 5482"/>
              <a:gd name="T45" fmla="*/ 2448 h 7683"/>
              <a:gd name="T46" fmla="*/ 4409 w 5482"/>
              <a:gd name="T47" fmla="*/ 2448 h 7683"/>
              <a:gd name="T48" fmla="*/ 4409 w 5482"/>
              <a:gd name="T49" fmla="*/ 2665 h 7683"/>
              <a:gd name="T50" fmla="*/ 2546 w 5482"/>
              <a:gd name="T51" fmla="*/ 2665 h 7683"/>
              <a:gd name="T52" fmla="*/ 2546 w 5482"/>
              <a:gd name="T53" fmla="*/ 2448 h 7683"/>
              <a:gd name="T54" fmla="*/ 4409 w 5482"/>
              <a:gd name="T55" fmla="*/ 1739 h 7683"/>
              <a:gd name="T56" fmla="*/ 967 w 5482"/>
              <a:gd name="T57" fmla="*/ 1739 h 7683"/>
              <a:gd name="T58" fmla="*/ 967 w 5482"/>
              <a:gd name="T59" fmla="*/ 1522 h 7683"/>
              <a:gd name="T60" fmla="*/ 4409 w 5482"/>
              <a:gd name="T61" fmla="*/ 1522 h 7683"/>
              <a:gd name="T62" fmla="*/ 4409 w 5482"/>
              <a:gd name="T63" fmla="*/ 1739 h 7683"/>
              <a:gd name="T64" fmla="*/ 4409 w 5482"/>
              <a:gd name="T65" fmla="*/ 2174 h 7683"/>
              <a:gd name="T66" fmla="*/ 967 w 5482"/>
              <a:gd name="T67" fmla="*/ 2174 h 7683"/>
              <a:gd name="T68" fmla="*/ 967 w 5482"/>
              <a:gd name="T69" fmla="*/ 1956 h 7683"/>
              <a:gd name="T70" fmla="*/ 4409 w 5482"/>
              <a:gd name="T71" fmla="*/ 1956 h 7683"/>
              <a:gd name="T72" fmla="*/ 4409 w 5482"/>
              <a:gd name="T73" fmla="*/ 2174 h 7683"/>
              <a:gd name="T74" fmla="*/ 1402 w 5482"/>
              <a:gd name="T75" fmla="*/ 4083 h 7683"/>
              <a:gd name="T76" fmla="*/ 4409 w 5482"/>
              <a:gd name="T77" fmla="*/ 4083 h 7683"/>
              <a:gd name="T78" fmla="*/ 4409 w 5482"/>
              <a:gd name="T79" fmla="*/ 4300 h 7683"/>
              <a:gd name="T80" fmla="*/ 1402 w 5482"/>
              <a:gd name="T81" fmla="*/ 4300 h 7683"/>
              <a:gd name="T82" fmla="*/ 1402 w 5482"/>
              <a:gd name="T83" fmla="*/ 4083 h 7683"/>
              <a:gd name="T84" fmla="*/ 4409 w 5482"/>
              <a:gd name="T85" fmla="*/ 4735 h 7683"/>
              <a:gd name="T86" fmla="*/ 967 w 5482"/>
              <a:gd name="T87" fmla="*/ 4735 h 7683"/>
              <a:gd name="T88" fmla="*/ 967 w 5482"/>
              <a:gd name="T89" fmla="*/ 4517 h 7683"/>
              <a:gd name="T90" fmla="*/ 4409 w 5482"/>
              <a:gd name="T91" fmla="*/ 4517 h 7683"/>
              <a:gd name="T92" fmla="*/ 4409 w 5482"/>
              <a:gd name="T93" fmla="*/ 4735 h 7683"/>
              <a:gd name="T94" fmla="*/ 4409 w 5482"/>
              <a:gd name="T95" fmla="*/ 5226 h 7683"/>
              <a:gd name="T96" fmla="*/ 967 w 5482"/>
              <a:gd name="T97" fmla="*/ 5226 h 7683"/>
              <a:gd name="T98" fmla="*/ 967 w 5482"/>
              <a:gd name="T99" fmla="*/ 5009 h 7683"/>
              <a:gd name="T100" fmla="*/ 4409 w 5482"/>
              <a:gd name="T101" fmla="*/ 5009 h 7683"/>
              <a:gd name="T102" fmla="*/ 4409 w 5482"/>
              <a:gd name="T103" fmla="*/ 5226 h 7683"/>
              <a:gd name="T104" fmla="*/ 2328 w 5482"/>
              <a:gd name="T105" fmla="*/ 2391 h 7683"/>
              <a:gd name="T106" fmla="*/ 967 w 5482"/>
              <a:gd name="T107" fmla="*/ 2391 h 7683"/>
              <a:gd name="T108" fmla="*/ 967 w 5482"/>
              <a:gd name="T109" fmla="*/ 3761 h 7683"/>
              <a:gd name="T110" fmla="*/ 2328 w 5482"/>
              <a:gd name="T111" fmla="*/ 3761 h 7683"/>
              <a:gd name="T112" fmla="*/ 2328 w 5482"/>
              <a:gd name="T113" fmla="*/ 2391 h 7683"/>
              <a:gd name="T114" fmla="*/ 2111 w 5482"/>
              <a:gd name="T115" fmla="*/ 3544 h 7683"/>
              <a:gd name="T116" fmla="*/ 1184 w 5482"/>
              <a:gd name="T117" fmla="*/ 3544 h 7683"/>
              <a:gd name="T118" fmla="*/ 1184 w 5482"/>
              <a:gd name="T119" fmla="*/ 2618 h 7683"/>
              <a:gd name="T120" fmla="*/ 2111 w 5482"/>
              <a:gd name="T121" fmla="*/ 2618 h 7683"/>
              <a:gd name="T122" fmla="*/ 2111 w 5482"/>
              <a:gd name="T123" fmla="*/ 3544 h 7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2" h="7683">
                <a:moveTo>
                  <a:pt x="0" y="0"/>
                </a:moveTo>
                <a:lnTo>
                  <a:pt x="0" y="6450"/>
                </a:lnTo>
                <a:lnTo>
                  <a:pt x="1219" y="7683"/>
                </a:lnTo>
                <a:lnTo>
                  <a:pt x="5482" y="7683"/>
                </a:lnTo>
                <a:lnTo>
                  <a:pt x="5482" y="0"/>
                </a:lnTo>
                <a:lnTo>
                  <a:pt x="0" y="0"/>
                </a:lnTo>
                <a:close/>
                <a:moveTo>
                  <a:pt x="1137" y="7272"/>
                </a:moveTo>
                <a:lnTo>
                  <a:pt x="368" y="6483"/>
                </a:lnTo>
                <a:lnTo>
                  <a:pt x="1137" y="6483"/>
                </a:lnTo>
                <a:lnTo>
                  <a:pt x="1137" y="7272"/>
                </a:lnTo>
                <a:close/>
                <a:moveTo>
                  <a:pt x="5262" y="7466"/>
                </a:moveTo>
                <a:lnTo>
                  <a:pt x="1354" y="7466"/>
                </a:lnTo>
                <a:lnTo>
                  <a:pt x="1354" y="6266"/>
                </a:lnTo>
                <a:lnTo>
                  <a:pt x="217" y="6266"/>
                </a:lnTo>
                <a:lnTo>
                  <a:pt x="217" y="218"/>
                </a:lnTo>
                <a:lnTo>
                  <a:pt x="5262" y="218"/>
                </a:lnTo>
                <a:lnTo>
                  <a:pt x="5262" y="7466"/>
                </a:lnTo>
                <a:close/>
                <a:moveTo>
                  <a:pt x="4409" y="1304"/>
                </a:moveTo>
                <a:lnTo>
                  <a:pt x="1402" y="1304"/>
                </a:lnTo>
                <a:lnTo>
                  <a:pt x="1402" y="1087"/>
                </a:lnTo>
                <a:lnTo>
                  <a:pt x="4409" y="1087"/>
                </a:lnTo>
                <a:lnTo>
                  <a:pt x="4409" y="1304"/>
                </a:lnTo>
                <a:close/>
                <a:moveTo>
                  <a:pt x="2546" y="2448"/>
                </a:moveTo>
                <a:lnTo>
                  <a:pt x="4409" y="2448"/>
                </a:lnTo>
                <a:lnTo>
                  <a:pt x="4409" y="2665"/>
                </a:lnTo>
                <a:lnTo>
                  <a:pt x="2546" y="2665"/>
                </a:lnTo>
                <a:lnTo>
                  <a:pt x="2546" y="2448"/>
                </a:lnTo>
                <a:close/>
                <a:moveTo>
                  <a:pt x="4409" y="1739"/>
                </a:moveTo>
                <a:lnTo>
                  <a:pt x="967" y="1739"/>
                </a:lnTo>
                <a:lnTo>
                  <a:pt x="967" y="1522"/>
                </a:lnTo>
                <a:lnTo>
                  <a:pt x="4409" y="1522"/>
                </a:lnTo>
                <a:lnTo>
                  <a:pt x="4409" y="1739"/>
                </a:lnTo>
                <a:close/>
                <a:moveTo>
                  <a:pt x="4409" y="2174"/>
                </a:moveTo>
                <a:lnTo>
                  <a:pt x="967" y="2174"/>
                </a:lnTo>
                <a:lnTo>
                  <a:pt x="967" y="1956"/>
                </a:lnTo>
                <a:lnTo>
                  <a:pt x="4409" y="1956"/>
                </a:lnTo>
                <a:lnTo>
                  <a:pt x="4409" y="2174"/>
                </a:lnTo>
                <a:close/>
                <a:moveTo>
                  <a:pt x="1402" y="4083"/>
                </a:moveTo>
                <a:lnTo>
                  <a:pt x="4409" y="4083"/>
                </a:lnTo>
                <a:lnTo>
                  <a:pt x="4409" y="4300"/>
                </a:lnTo>
                <a:lnTo>
                  <a:pt x="1402" y="4300"/>
                </a:lnTo>
                <a:lnTo>
                  <a:pt x="1402" y="4083"/>
                </a:lnTo>
                <a:close/>
                <a:moveTo>
                  <a:pt x="4409" y="4735"/>
                </a:moveTo>
                <a:lnTo>
                  <a:pt x="967" y="4735"/>
                </a:lnTo>
                <a:lnTo>
                  <a:pt x="967" y="4517"/>
                </a:lnTo>
                <a:lnTo>
                  <a:pt x="4409" y="4517"/>
                </a:lnTo>
                <a:lnTo>
                  <a:pt x="4409" y="4735"/>
                </a:lnTo>
                <a:close/>
                <a:moveTo>
                  <a:pt x="4409" y="5226"/>
                </a:moveTo>
                <a:lnTo>
                  <a:pt x="967" y="5226"/>
                </a:lnTo>
                <a:lnTo>
                  <a:pt x="967" y="5009"/>
                </a:lnTo>
                <a:lnTo>
                  <a:pt x="4409" y="5009"/>
                </a:lnTo>
                <a:lnTo>
                  <a:pt x="4409" y="5226"/>
                </a:lnTo>
                <a:close/>
                <a:moveTo>
                  <a:pt x="2328" y="2391"/>
                </a:moveTo>
                <a:lnTo>
                  <a:pt x="967" y="2391"/>
                </a:lnTo>
                <a:lnTo>
                  <a:pt x="967" y="3761"/>
                </a:lnTo>
                <a:lnTo>
                  <a:pt x="2328" y="3761"/>
                </a:lnTo>
                <a:lnTo>
                  <a:pt x="2328" y="2391"/>
                </a:lnTo>
                <a:close/>
                <a:moveTo>
                  <a:pt x="2111" y="3544"/>
                </a:moveTo>
                <a:lnTo>
                  <a:pt x="1184" y="3544"/>
                </a:lnTo>
                <a:lnTo>
                  <a:pt x="1184" y="2618"/>
                </a:lnTo>
                <a:lnTo>
                  <a:pt x="2111" y="2618"/>
                </a:lnTo>
                <a:lnTo>
                  <a:pt x="2111" y="3544"/>
                </a:ln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 name="Freeform 8"/>
          <p:cNvSpPr>
            <a:spLocks noEditPoints="1"/>
          </p:cNvSpPr>
          <p:nvPr/>
        </p:nvSpPr>
        <p:spPr bwMode="auto">
          <a:xfrm>
            <a:off x="4633338" y="3253954"/>
            <a:ext cx="519808" cy="505621"/>
          </a:xfrm>
          <a:custGeom>
            <a:avLst/>
            <a:gdLst>
              <a:gd name="T0" fmla="*/ 3291 w 3735"/>
              <a:gd name="T1" fmla="*/ 1020 h 3636"/>
              <a:gd name="T2" fmla="*/ 2942 w 3735"/>
              <a:gd name="T3" fmla="*/ 583 h 3636"/>
              <a:gd name="T4" fmla="*/ 1224 w 3735"/>
              <a:gd name="T5" fmla="*/ 1161 h 3636"/>
              <a:gd name="T6" fmla="*/ 604 w 3735"/>
              <a:gd name="T7" fmla="*/ 1248 h 3636"/>
              <a:gd name="T8" fmla="*/ 222 w 3735"/>
              <a:gd name="T9" fmla="*/ 2854 h 3636"/>
              <a:gd name="T10" fmla="*/ 622 w 3735"/>
              <a:gd name="T11" fmla="*/ 3259 h 3636"/>
              <a:gd name="T12" fmla="*/ 1799 w 3735"/>
              <a:gd name="T13" fmla="*/ 3636 h 3636"/>
              <a:gd name="T14" fmla="*/ 2354 w 3735"/>
              <a:gd name="T15" fmla="*/ 2497 h 3636"/>
              <a:gd name="T16" fmla="*/ 1776 w 3735"/>
              <a:gd name="T17" fmla="*/ 2650 h 3636"/>
              <a:gd name="T18" fmla="*/ 2252 w 3735"/>
              <a:gd name="T19" fmla="*/ 2498 h 3636"/>
              <a:gd name="T20" fmla="*/ 3009 w 3735"/>
              <a:gd name="T21" fmla="*/ 993 h 3636"/>
              <a:gd name="T22" fmla="*/ 2109 w 3735"/>
              <a:gd name="T23" fmla="*/ 809 h 3636"/>
              <a:gd name="T24" fmla="*/ 2891 w 3735"/>
              <a:gd name="T25" fmla="*/ 815 h 3636"/>
              <a:gd name="T26" fmla="*/ 2299 w 3735"/>
              <a:gd name="T27" fmla="*/ 2405 h 3636"/>
              <a:gd name="T28" fmla="*/ 1981 w 3735"/>
              <a:gd name="T29" fmla="*/ 2240 h 3636"/>
              <a:gd name="T30" fmla="*/ 2114 w 3735"/>
              <a:gd name="T31" fmla="*/ 323 h 3636"/>
              <a:gd name="T32" fmla="*/ 1935 w 3735"/>
              <a:gd name="T33" fmla="*/ 748 h 3636"/>
              <a:gd name="T34" fmla="*/ 1332 w 3735"/>
              <a:gd name="T35" fmla="*/ 1195 h 3636"/>
              <a:gd name="T36" fmla="*/ 1770 w 3735"/>
              <a:gd name="T37" fmla="*/ 2081 h 3636"/>
              <a:gd name="T38" fmla="*/ 1470 w 3735"/>
              <a:gd name="T39" fmla="*/ 1623 h 3636"/>
              <a:gd name="T40" fmla="*/ 1504 w 3735"/>
              <a:gd name="T41" fmla="*/ 2174 h 3636"/>
              <a:gd name="T42" fmla="*/ 1540 w 3735"/>
              <a:gd name="T43" fmla="*/ 2140 h 3636"/>
              <a:gd name="T44" fmla="*/ 1484 w 3735"/>
              <a:gd name="T45" fmla="*/ 2531 h 3636"/>
              <a:gd name="T46" fmla="*/ 1212 w 3735"/>
              <a:gd name="T47" fmla="*/ 2011 h 3636"/>
              <a:gd name="T48" fmla="*/ 1721 w 3735"/>
              <a:gd name="T49" fmla="*/ 2168 h 3636"/>
              <a:gd name="T50" fmla="*/ 1524 w 3735"/>
              <a:gd name="T51" fmla="*/ 2366 h 3636"/>
              <a:gd name="T52" fmla="*/ 3138 w 3735"/>
              <a:gd name="T53" fmla="*/ 1043 h 3636"/>
              <a:gd name="T54" fmla="*/ 3611 w 3735"/>
              <a:gd name="T55" fmla="*/ 2398 h 3636"/>
              <a:gd name="T56" fmla="*/ 3174 w 3735"/>
              <a:gd name="T57" fmla="*/ 953 h 3636"/>
              <a:gd name="T58" fmla="*/ 2898 w 3735"/>
              <a:gd name="T59" fmla="*/ 667 h 3636"/>
              <a:gd name="T60" fmla="*/ 2403 w 3735"/>
              <a:gd name="T61" fmla="*/ 520 h 3636"/>
              <a:gd name="T62" fmla="*/ 1155 w 3735"/>
              <a:gd name="T63" fmla="*/ 282 h 3636"/>
              <a:gd name="T64" fmla="*/ 1060 w 3735"/>
              <a:gd name="T65" fmla="*/ 353 h 3636"/>
              <a:gd name="T66" fmla="*/ 1302 w 3735"/>
              <a:gd name="T67" fmla="*/ 1103 h 3636"/>
              <a:gd name="T68" fmla="*/ 1368 w 3735"/>
              <a:gd name="T69" fmla="*/ 1609 h 3636"/>
              <a:gd name="T70" fmla="*/ 1088 w 3735"/>
              <a:gd name="T71" fmla="*/ 1462 h 3636"/>
              <a:gd name="T72" fmla="*/ 995 w 3735"/>
              <a:gd name="T73" fmla="*/ 1462 h 3636"/>
              <a:gd name="T74" fmla="*/ 798 w 3735"/>
              <a:gd name="T75" fmla="*/ 1265 h 3636"/>
              <a:gd name="T76" fmla="*/ 547 w 3735"/>
              <a:gd name="T77" fmla="*/ 1320 h 3636"/>
              <a:gd name="T78" fmla="*/ 115 w 3735"/>
              <a:gd name="T79" fmla="*/ 1921 h 3636"/>
              <a:gd name="T80" fmla="*/ 626 w 3735"/>
              <a:gd name="T81" fmla="*/ 1694 h 3636"/>
              <a:gd name="T82" fmla="*/ 1145 w 3735"/>
              <a:gd name="T83" fmla="*/ 1945 h 3636"/>
              <a:gd name="T84" fmla="*/ 307 w 3735"/>
              <a:gd name="T85" fmla="*/ 2814 h 3636"/>
              <a:gd name="T86" fmla="*/ 189 w 3735"/>
              <a:gd name="T87" fmla="*/ 3092 h 3636"/>
              <a:gd name="T88" fmla="*/ 386 w 3735"/>
              <a:gd name="T89" fmla="*/ 3289 h 3636"/>
              <a:gd name="T90" fmla="*/ 675 w 3735"/>
              <a:gd name="T91" fmla="*/ 3092 h 3636"/>
              <a:gd name="T92" fmla="*/ 1680 w 3735"/>
              <a:gd name="T93" fmla="*/ 2652 h 3636"/>
              <a:gd name="T94" fmla="*/ 1799 w 3735"/>
              <a:gd name="T95" fmla="*/ 3544 h 3636"/>
              <a:gd name="T96" fmla="*/ 1996 w 3735"/>
              <a:gd name="T97" fmla="*/ 3347 h 3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5" h="3636">
                <a:moveTo>
                  <a:pt x="2354" y="2497"/>
                </a:moveTo>
                <a:cubicBezTo>
                  <a:pt x="3735" y="2490"/>
                  <a:pt x="3735" y="2490"/>
                  <a:pt x="3735" y="2490"/>
                </a:cubicBezTo>
                <a:cubicBezTo>
                  <a:pt x="3291" y="1020"/>
                  <a:pt x="3291" y="1020"/>
                  <a:pt x="3291" y="1020"/>
                </a:cubicBezTo>
                <a:cubicBezTo>
                  <a:pt x="3392" y="975"/>
                  <a:pt x="3463" y="873"/>
                  <a:pt x="3463" y="756"/>
                </a:cubicBezTo>
                <a:cubicBezTo>
                  <a:pt x="3463" y="596"/>
                  <a:pt x="3333" y="466"/>
                  <a:pt x="3174" y="466"/>
                </a:cubicBezTo>
                <a:cubicBezTo>
                  <a:pt x="3079" y="466"/>
                  <a:pt x="2995" y="512"/>
                  <a:pt x="2942" y="583"/>
                </a:cubicBezTo>
                <a:cubicBezTo>
                  <a:pt x="2280" y="0"/>
                  <a:pt x="2280" y="0"/>
                  <a:pt x="2280" y="0"/>
                </a:cubicBezTo>
                <a:cubicBezTo>
                  <a:pt x="923" y="227"/>
                  <a:pt x="923" y="227"/>
                  <a:pt x="923" y="227"/>
                </a:cubicBezTo>
                <a:cubicBezTo>
                  <a:pt x="1224" y="1161"/>
                  <a:pt x="1224" y="1161"/>
                  <a:pt x="1224" y="1161"/>
                </a:cubicBezTo>
                <a:cubicBezTo>
                  <a:pt x="1037" y="1299"/>
                  <a:pt x="1037" y="1299"/>
                  <a:pt x="1037" y="1299"/>
                </a:cubicBezTo>
                <a:cubicBezTo>
                  <a:pt x="985" y="1223"/>
                  <a:pt x="897" y="1173"/>
                  <a:pt x="798" y="1173"/>
                </a:cubicBezTo>
                <a:cubicBezTo>
                  <a:pt x="724" y="1173"/>
                  <a:pt x="656" y="1202"/>
                  <a:pt x="604" y="1248"/>
                </a:cubicBezTo>
                <a:cubicBezTo>
                  <a:pt x="228" y="902"/>
                  <a:pt x="228" y="902"/>
                  <a:pt x="228" y="902"/>
                </a:cubicBezTo>
                <a:cubicBezTo>
                  <a:pt x="0" y="2022"/>
                  <a:pt x="0" y="2022"/>
                  <a:pt x="0" y="2022"/>
                </a:cubicBezTo>
                <a:cubicBezTo>
                  <a:pt x="222" y="2854"/>
                  <a:pt x="222" y="2854"/>
                  <a:pt x="222" y="2854"/>
                </a:cubicBezTo>
                <a:cubicBezTo>
                  <a:pt x="146" y="2906"/>
                  <a:pt x="97" y="2993"/>
                  <a:pt x="97" y="3092"/>
                </a:cubicBezTo>
                <a:cubicBezTo>
                  <a:pt x="97" y="3251"/>
                  <a:pt x="226" y="3381"/>
                  <a:pt x="386" y="3381"/>
                </a:cubicBezTo>
                <a:cubicBezTo>
                  <a:pt x="483" y="3381"/>
                  <a:pt x="569" y="3333"/>
                  <a:pt x="622" y="3259"/>
                </a:cubicBezTo>
                <a:cubicBezTo>
                  <a:pt x="622" y="3260"/>
                  <a:pt x="622" y="3260"/>
                  <a:pt x="622" y="3260"/>
                </a:cubicBezTo>
                <a:cubicBezTo>
                  <a:pt x="1517" y="3408"/>
                  <a:pt x="1517" y="3408"/>
                  <a:pt x="1517" y="3408"/>
                </a:cubicBezTo>
                <a:cubicBezTo>
                  <a:pt x="1545" y="3538"/>
                  <a:pt x="1661" y="3636"/>
                  <a:pt x="1799" y="3636"/>
                </a:cubicBezTo>
                <a:cubicBezTo>
                  <a:pt x="1959" y="3636"/>
                  <a:pt x="2089" y="3507"/>
                  <a:pt x="2089" y="3347"/>
                </a:cubicBezTo>
                <a:cubicBezTo>
                  <a:pt x="2089" y="3268"/>
                  <a:pt x="2057" y="3197"/>
                  <a:pt x="2006" y="3145"/>
                </a:cubicBezTo>
                <a:lnTo>
                  <a:pt x="2354" y="2497"/>
                </a:lnTo>
                <a:close/>
                <a:moveTo>
                  <a:pt x="1931" y="3090"/>
                </a:moveTo>
                <a:cubicBezTo>
                  <a:pt x="1899" y="3074"/>
                  <a:pt x="1865" y="3063"/>
                  <a:pt x="1829" y="3059"/>
                </a:cubicBezTo>
                <a:cubicBezTo>
                  <a:pt x="1776" y="2650"/>
                  <a:pt x="1776" y="2650"/>
                  <a:pt x="1776" y="2650"/>
                </a:cubicBezTo>
                <a:cubicBezTo>
                  <a:pt x="1866" y="2634"/>
                  <a:pt x="1940" y="2576"/>
                  <a:pt x="1984" y="2498"/>
                </a:cubicBezTo>
                <a:cubicBezTo>
                  <a:pt x="1984" y="2499"/>
                  <a:pt x="1984" y="2499"/>
                  <a:pt x="1984" y="2499"/>
                </a:cubicBezTo>
                <a:cubicBezTo>
                  <a:pt x="2252" y="2498"/>
                  <a:pt x="2252" y="2498"/>
                  <a:pt x="2252" y="2498"/>
                </a:cubicBezTo>
                <a:lnTo>
                  <a:pt x="1931" y="3090"/>
                </a:lnTo>
                <a:close/>
                <a:moveTo>
                  <a:pt x="2891" y="815"/>
                </a:moveTo>
                <a:cubicBezTo>
                  <a:pt x="2906" y="888"/>
                  <a:pt x="2949" y="951"/>
                  <a:pt x="3009" y="993"/>
                </a:cubicBezTo>
                <a:cubicBezTo>
                  <a:pt x="1927" y="2163"/>
                  <a:pt x="1927" y="2163"/>
                  <a:pt x="1927" y="2163"/>
                </a:cubicBezTo>
                <a:cubicBezTo>
                  <a:pt x="1907" y="2142"/>
                  <a:pt x="1884" y="2125"/>
                  <a:pt x="1858" y="2111"/>
                </a:cubicBezTo>
                <a:cubicBezTo>
                  <a:pt x="2109" y="809"/>
                  <a:pt x="2109" y="809"/>
                  <a:pt x="2109" y="809"/>
                </a:cubicBezTo>
                <a:cubicBezTo>
                  <a:pt x="2111" y="809"/>
                  <a:pt x="2112" y="809"/>
                  <a:pt x="2114" y="809"/>
                </a:cubicBezTo>
                <a:cubicBezTo>
                  <a:pt x="2198" y="809"/>
                  <a:pt x="2275" y="773"/>
                  <a:pt x="2327" y="714"/>
                </a:cubicBezTo>
                <a:lnTo>
                  <a:pt x="2891" y="815"/>
                </a:lnTo>
                <a:close/>
                <a:moveTo>
                  <a:pt x="1981" y="2240"/>
                </a:moveTo>
                <a:cubicBezTo>
                  <a:pt x="2956" y="1185"/>
                  <a:pt x="2956" y="1185"/>
                  <a:pt x="2956" y="1185"/>
                </a:cubicBezTo>
                <a:cubicBezTo>
                  <a:pt x="2299" y="2405"/>
                  <a:pt x="2299" y="2405"/>
                  <a:pt x="2299" y="2405"/>
                </a:cubicBezTo>
                <a:cubicBezTo>
                  <a:pt x="2007" y="2407"/>
                  <a:pt x="2007" y="2407"/>
                  <a:pt x="2007" y="2407"/>
                </a:cubicBezTo>
                <a:cubicBezTo>
                  <a:pt x="2009" y="2393"/>
                  <a:pt x="2010" y="2380"/>
                  <a:pt x="2010" y="2366"/>
                </a:cubicBezTo>
                <a:cubicBezTo>
                  <a:pt x="2010" y="2321"/>
                  <a:pt x="2000" y="2278"/>
                  <a:pt x="1981" y="2240"/>
                </a:cubicBezTo>
                <a:close/>
                <a:moveTo>
                  <a:pt x="2114" y="717"/>
                </a:moveTo>
                <a:cubicBezTo>
                  <a:pt x="2005" y="717"/>
                  <a:pt x="1917" y="629"/>
                  <a:pt x="1917" y="520"/>
                </a:cubicBezTo>
                <a:cubicBezTo>
                  <a:pt x="1917" y="411"/>
                  <a:pt x="2005" y="323"/>
                  <a:pt x="2114" y="323"/>
                </a:cubicBezTo>
                <a:cubicBezTo>
                  <a:pt x="2222" y="323"/>
                  <a:pt x="2311" y="411"/>
                  <a:pt x="2311" y="520"/>
                </a:cubicBezTo>
                <a:cubicBezTo>
                  <a:pt x="2311" y="629"/>
                  <a:pt x="2222" y="717"/>
                  <a:pt x="2114" y="717"/>
                </a:cubicBezTo>
                <a:close/>
                <a:moveTo>
                  <a:pt x="1935" y="748"/>
                </a:moveTo>
                <a:cubicBezTo>
                  <a:pt x="1937" y="749"/>
                  <a:pt x="1938" y="750"/>
                  <a:pt x="1939" y="751"/>
                </a:cubicBezTo>
                <a:cubicBezTo>
                  <a:pt x="1434" y="1511"/>
                  <a:pt x="1434" y="1511"/>
                  <a:pt x="1434" y="1511"/>
                </a:cubicBezTo>
                <a:cubicBezTo>
                  <a:pt x="1332" y="1195"/>
                  <a:pt x="1332" y="1195"/>
                  <a:pt x="1332" y="1195"/>
                </a:cubicBezTo>
                <a:lnTo>
                  <a:pt x="1935" y="748"/>
                </a:lnTo>
                <a:close/>
                <a:moveTo>
                  <a:pt x="2017" y="801"/>
                </a:moveTo>
                <a:cubicBezTo>
                  <a:pt x="1770" y="2081"/>
                  <a:pt x="1770" y="2081"/>
                  <a:pt x="1770" y="2081"/>
                </a:cubicBezTo>
                <a:cubicBezTo>
                  <a:pt x="1754" y="2078"/>
                  <a:pt x="1738" y="2076"/>
                  <a:pt x="1721" y="2076"/>
                </a:cubicBezTo>
                <a:cubicBezTo>
                  <a:pt x="1686" y="2076"/>
                  <a:pt x="1653" y="2083"/>
                  <a:pt x="1622" y="2094"/>
                </a:cubicBezTo>
                <a:cubicBezTo>
                  <a:pt x="1470" y="1623"/>
                  <a:pt x="1470" y="1623"/>
                  <a:pt x="1470" y="1623"/>
                </a:cubicBezTo>
                <a:lnTo>
                  <a:pt x="2017" y="801"/>
                </a:lnTo>
                <a:close/>
                <a:moveTo>
                  <a:pt x="1540" y="2140"/>
                </a:moveTo>
                <a:cubicBezTo>
                  <a:pt x="1527" y="2151"/>
                  <a:pt x="1515" y="2162"/>
                  <a:pt x="1504" y="2174"/>
                </a:cubicBezTo>
                <a:cubicBezTo>
                  <a:pt x="1264" y="1933"/>
                  <a:pt x="1264" y="1933"/>
                  <a:pt x="1264" y="1933"/>
                </a:cubicBezTo>
                <a:cubicBezTo>
                  <a:pt x="1404" y="1721"/>
                  <a:pt x="1404" y="1721"/>
                  <a:pt x="1404" y="1721"/>
                </a:cubicBezTo>
                <a:lnTo>
                  <a:pt x="1540" y="2140"/>
                </a:lnTo>
                <a:close/>
                <a:moveTo>
                  <a:pt x="1454" y="2254"/>
                </a:moveTo>
                <a:cubicBezTo>
                  <a:pt x="1440" y="2289"/>
                  <a:pt x="1432" y="2326"/>
                  <a:pt x="1432" y="2366"/>
                </a:cubicBezTo>
                <a:cubicBezTo>
                  <a:pt x="1432" y="2427"/>
                  <a:pt x="1451" y="2484"/>
                  <a:pt x="1484" y="2531"/>
                </a:cubicBezTo>
                <a:cubicBezTo>
                  <a:pt x="651" y="2976"/>
                  <a:pt x="651" y="2976"/>
                  <a:pt x="651" y="2976"/>
                </a:cubicBezTo>
                <a:cubicBezTo>
                  <a:pt x="641" y="2953"/>
                  <a:pt x="628" y="2932"/>
                  <a:pt x="612" y="2912"/>
                </a:cubicBezTo>
                <a:cubicBezTo>
                  <a:pt x="1212" y="2011"/>
                  <a:pt x="1212" y="2011"/>
                  <a:pt x="1212" y="2011"/>
                </a:cubicBezTo>
                <a:lnTo>
                  <a:pt x="1454" y="2254"/>
                </a:lnTo>
                <a:close/>
                <a:moveTo>
                  <a:pt x="1524" y="2366"/>
                </a:moveTo>
                <a:cubicBezTo>
                  <a:pt x="1524" y="2257"/>
                  <a:pt x="1612" y="2168"/>
                  <a:pt x="1721" y="2168"/>
                </a:cubicBezTo>
                <a:cubicBezTo>
                  <a:pt x="1830" y="2168"/>
                  <a:pt x="1918" y="2257"/>
                  <a:pt x="1918" y="2366"/>
                </a:cubicBezTo>
                <a:cubicBezTo>
                  <a:pt x="1918" y="2474"/>
                  <a:pt x="1830" y="2563"/>
                  <a:pt x="1721" y="2563"/>
                </a:cubicBezTo>
                <a:cubicBezTo>
                  <a:pt x="1612" y="2563"/>
                  <a:pt x="1524" y="2474"/>
                  <a:pt x="1524" y="2366"/>
                </a:cubicBezTo>
                <a:close/>
                <a:moveTo>
                  <a:pt x="3611" y="2398"/>
                </a:moveTo>
                <a:cubicBezTo>
                  <a:pt x="2404" y="2405"/>
                  <a:pt x="2404" y="2405"/>
                  <a:pt x="2404" y="2405"/>
                </a:cubicBezTo>
                <a:cubicBezTo>
                  <a:pt x="3138" y="1043"/>
                  <a:pt x="3138" y="1043"/>
                  <a:pt x="3138" y="1043"/>
                </a:cubicBezTo>
                <a:cubicBezTo>
                  <a:pt x="3150" y="1044"/>
                  <a:pt x="3162" y="1045"/>
                  <a:pt x="3174" y="1045"/>
                </a:cubicBezTo>
                <a:cubicBezTo>
                  <a:pt x="3183" y="1045"/>
                  <a:pt x="3192" y="1044"/>
                  <a:pt x="3202" y="1044"/>
                </a:cubicBezTo>
                <a:lnTo>
                  <a:pt x="3611" y="2398"/>
                </a:lnTo>
                <a:close/>
                <a:moveTo>
                  <a:pt x="3174" y="559"/>
                </a:moveTo>
                <a:cubicBezTo>
                  <a:pt x="3282" y="559"/>
                  <a:pt x="3371" y="647"/>
                  <a:pt x="3371" y="756"/>
                </a:cubicBezTo>
                <a:cubicBezTo>
                  <a:pt x="3371" y="864"/>
                  <a:pt x="3282" y="953"/>
                  <a:pt x="3174" y="953"/>
                </a:cubicBezTo>
                <a:cubicBezTo>
                  <a:pt x="3065" y="953"/>
                  <a:pt x="2977" y="864"/>
                  <a:pt x="2977" y="756"/>
                </a:cubicBezTo>
                <a:cubicBezTo>
                  <a:pt x="2977" y="647"/>
                  <a:pt x="3065" y="559"/>
                  <a:pt x="3174" y="559"/>
                </a:cubicBezTo>
                <a:close/>
                <a:moveTo>
                  <a:pt x="2898" y="667"/>
                </a:moveTo>
                <a:cubicBezTo>
                  <a:pt x="2893" y="684"/>
                  <a:pt x="2889" y="702"/>
                  <a:pt x="2887" y="721"/>
                </a:cubicBezTo>
                <a:cubicBezTo>
                  <a:pt x="2381" y="630"/>
                  <a:pt x="2381" y="630"/>
                  <a:pt x="2381" y="630"/>
                </a:cubicBezTo>
                <a:cubicBezTo>
                  <a:pt x="2395" y="596"/>
                  <a:pt x="2403" y="559"/>
                  <a:pt x="2403" y="520"/>
                </a:cubicBezTo>
                <a:cubicBezTo>
                  <a:pt x="2403" y="361"/>
                  <a:pt x="2273" y="231"/>
                  <a:pt x="2114" y="231"/>
                </a:cubicBezTo>
                <a:cubicBezTo>
                  <a:pt x="1976" y="231"/>
                  <a:pt x="1861" y="327"/>
                  <a:pt x="1832" y="456"/>
                </a:cubicBezTo>
                <a:cubicBezTo>
                  <a:pt x="1155" y="282"/>
                  <a:pt x="1155" y="282"/>
                  <a:pt x="1155" y="282"/>
                </a:cubicBezTo>
                <a:cubicBezTo>
                  <a:pt x="2252" y="98"/>
                  <a:pt x="2252" y="98"/>
                  <a:pt x="2252" y="98"/>
                </a:cubicBezTo>
                <a:lnTo>
                  <a:pt x="2898" y="667"/>
                </a:lnTo>
                <a:close/>
                <a:moveTo>
                  <a:pt x="1060" y="353"/>
                </a:moveTo>
                <a:cubicBezTo>
                  <a:pt x="1826" y="550"/>
                  <a:pt x="1826" y="550"/>
                  <a:pt x="1826" y="550"/>
                </a:cubicBezTo>
                <a:cubicBezTo>
                  <a:pt x="1831" y="598"/>
                  <a:pt x="1847" y="642"/>
                  <a:pt x="1872" y="680"/>
                </a:cubicBezTo>
                <a:cubicBezTo>
                  <a:pt x="1302" y="1103"/>
                  <a:pt x="1302" y="1103"/>
                  <a:pt x="1302" y="1103"/>
                </a:cubicBezTo>
                <a:lnTo>
                  <a:pt x="1060" y="353"/>
                </a:lnTo>
                <a:close/>
                <a:moveTo>
                  <a:pt x="1254" y="1254"/>
                </a:moveTo>
                <a:cubicBezTo>
                  <a:pt x="1368" y="1609"/>
                  <a:pt x="1368" y="1609"/>
                  <a:pt x="1368" y="1609"/>
                </a:cubicBezTo>
                <a:cubicBezTo>
                  <a:pt x="1197" y="1866"/>
                  <a:pt x="1197" y="1866"/>
                  <a:pt x="1197" y="1866"/>
                </a:cubicBezTo>
                <a:cubicBezTo>
                  <a:pt x="1001" y="1669"/>
                  <a:pt x="1001" y="1669"/>
                  <a:pt x="1001" y="1669"/>
                </a:cubicBezTo>
                <a:cubicBezTo>
                  <a:pt x="1054" y="1616"/>
                  <a:pt x="1088" y="1543"/>
                  <a:pt x="1088" y="1462"/>
                </a:cubicBezTo>
                <a:cubicBezTo>
                  <a:pt x="1088" y="1436"/>
                  <a:pt x="1084" y="1410"/>
                  <a:pt x="1077" y="1385"/>
                </a:cubicBezTo>
                <a:lnTo>
                  <a:pt x="1254" y="1254"/>
                </a:lnTo>
                <a:close/>
                <a:moveTo>
                  <a:pt x="995" y="1462"/>
                </a:moveTo>
                <a:cubicBezTo>
                  <a:pt x="995" y="1571"/>
                  <a:pt x="907" y="1659"/>
                  <a:pt x="798" y="1659"/>
                </a:cubicBezTo>
                <a:cubicBezTo>
                  <a:pt x="690" y="1659"/>
                  <a:pt x="601" y="1571"/>
                  <a:pt x="601" y="1462"/>
                </a:cubicBezTo>
                <a:cubicBezTo>
                  <a:pt x="601" y="1354"/>
                  <a:pt x="690" y="1265"/>
                  <a:pt x="798" y="1265"/>
                </a:cubicBezTo>
                <a:cubicBezTo>
                  <a:pt x="907" y="1265"/>
                  <a:pt x="995" y="1354"/>
                  <a:pt x="995" y="1462"/>
                </a:cubicBezTo>
                <a:close/>
                <a:moveTo>
                  <a:pt x="286" y="1081"/>
                </a:moveTo>
                <a:cubicBezTo>
                  <a:pt x="547" y="1320"/>
                  <a:pt x="547" y="1320"/>
                  <a:pt x="547" y="1320"/>
                </a:cubicBezTo>
                <a:cubicBezTo>
                  <a:pt x="523" y="1362"/>
                  <a:pt x="509" y="1411"/>
                  <a:pt x="509" y="1462"/>
                </a:cubicBezTo>
                <a:cubicBezTo>
                  <a:pt x="509" y="1524"/>
                  <a:pt x="528" y="1580"/>
                  <a:pt x="561" y="1627"/>
                </a:cubicBezTo>
                <a:cubicBezTo>
                  <a:pt x="115" y="1921"/>
                  <a:pt x="115" y="1921"/>
                  <a:pt x="115" y="1921"/>
                </a:cubicBezTo>
                <a:lnTo>
                  <a:pt x="286" y="1081"/>
                </a:lnTo>
                <a:close/>
                <a:moveTo>
                  <a:pt x="101" y="2041"/>
                </a:moveTo>
                <a:cubicBezTo>
                  <a:pt x="626" y="1694"/>
                  <a:pt x="626" y="1694"/>
                  <a:pt x="626" y="1694"/>
                </a:cubicBezTo>
                <a:cubicBezTo>
                  <a:pt x="674" y="1730"/>
                  <a:pt x="734" y="1752"/>
                  <a:pt x="798" y="1752"/>
                </a:cubicBezTo>
                <a:cubicBezTo>
                  <a:pt x="843" y="1752"/>
                  <a:pt x="886" y="1741"/>
                  <a:pt x="924" y="1723"/>
                </a:cubicBezTo>
                <a:cubicBezTo>
                  <a:pt x="1145" y="1945"/>
                  <a:pt x="1145" y="1945"/>
                  <a:pt x="1145" y="1945"/>
                </a:cubicBezTo>
                <a:cubicBezTo>
                  <a:pt x="543" y="2849"/>
                  <a:pt x="543" y="2849"/>
                  <a:pt x="543" y="2849"/>
                </a:cubicBezTo>
                <a:cubicBezTo>
                  <a:pt x="498" y="2820"/>
                  <a:pt x="444" y="2803"/>
                  <a:pt x="386" y="2803"/>
                </a:cubicBezTo>
                <a:cubicBezTo>
                  <a:pt x="359" y="2803"/>
                  <a:pt x="332" y="2807"/>
                  <a:pt x="307" y="2814"/>
                </a:cubicBezTo>
                <a:lnTo>
                  <a:pt x="101" y="2041"/>
                </a:lnTo>
                <a:close/>
                <a:moveTo>
                  <a:pt x="386" y="3289"/>
                </a:moveTo>
                <a:cubicBezTo>
                  <a:pt x="277" y="3289"/>
                  <a:pt x="189" y="3201"/>
                  <a:pt x="189" y="3092"/>
                </a:cubicBezTo>
                <a:cubicBezTo>
                  <a:pt x="189" y="2983"/>
                  <a:pt x="277" y="2895"/>
                  <a:pt x="386" y="2895"/>
                </a:cubicBezTo>
                <a:cubicBezTo>
                  <a:pt x="495" y="2895"/>
                  <a:pt x="583" y="2983"/>
                  <a:pt x="583" y="3092"/>
                </a:cubicBezTo>
                <a:cubicBezTo>
                  <a:pt x="583" y="3201"/>
                  <a:pt x="495" y="3289"/>
                  <a:pt x="386" y="3289"/>
                </a:cubicBezTo>
                <a:close/>
                <a:moveTo>
                  <a:pt x="1512" y="3313"/>
                </a:moveTo>
                <a:cubicBezTo>
                  <a:pt x="663" y="3173"/>
                  <a:pt x="663" y="3173"/>
                  <a:pt x="663" y="3173"/>
                </a:cubicBezTo>
                <a:cubicBezTo>
                  <a:pt x="671" y="3147"/>
                  <a:pt x="675" y="3120"/>
                  <a:pt x="675" y="3092"/>
                </a:cubicBezTo>
                <a:cubicBezTo>
                  <a:pt x="675" y="3084"/>
                  <a:pt x="675" y="3076"/>
                  <a:pt x="674" y="3068"/>
                </a:cubicBezTo>
                <a:cubicBezTo>
                  <a:pt x="1551" y="2599"/>
                  <a:pt x="1551" y="2599"/>
                  <a:pt x="1551" y="2599"/>
                </a:cubicBezTo>
                <a:cubicBezTo>
                  <a:pt x="1589" y="2627"/>
                  <a:pt x="1633" y="2645"/>
                  <a:pt x="1680" y="2652"/>
                </a:cubicBezTo>
                <a:cubicBezTo>
                  <a:pt x="1736" y="3065"/>
                  <a:pt x="1736" y="3065"/>
                  <a:pt x="1736" y="3065"/>
                </a:cubicBezTo>
                <a:cubicBezTo>
                  <a:pt x="1618" y="3092"/>
                  <a:pt x="1527" y="3191"/>
                  <a:pt x="1512" y="3313"/>
                </a:cubicBezTo>
                <a:close/>
                <a:moveTo>
                  <a:pt x="1799" y="3544"/>
                </a:moveTo>
                <a:cubicBezTo>
                  <a:pt x="1691" y="3544"/>
                  <a:pt x="1602" y="3456"/>
                  <a:pt x="1602" y="3347"/>
                </a:cubicBezTo>
                <a:cubicBezTo>
                  <a:pt x="1602" y="3238"/>
                  <a:pt x="1691" y="3150"/>
                  <a:pt x="1799" y="3150"/>
                </a:cubicBezTo>
                <a:cubicBezTo>
                  <a:pt x="1908" y="3150"/>
                  <a:pt x="1996" y="3238"/>
                  <a:pt x="1996" y="3347"/>
                </a:cubicBezTo>
                <a:cubicBezTo>
                  <a:pt x="1996" y="3456"/>
                  <a:pt x="1908" y="3544"/>
                  <a:pt x="1799" y="3544"/>
                </a:cubicBez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 name="Freeform 9"/>
          <p:cNvSpPr>
            <a:spLocks noEditPoints="1"/>
          </p:cNvSpPr>
          <p:nvPr/>
        </p:nvSpPr>
        <p:spPr bwMode="auto">
          <a:xfrm>
            <a:off x="4665657" y="1366457"/>
            <a:ext cx="449931" cy="518984"/>
          </a:xfrm>
          <a:custGeom>
            <a:avLst/>
            <a:gdLst>
              <a:gd name="T0" fmla="*/ 7612 w 7643"/>
              <a:gd name="T1" fmla="*/ 2230 h 8816"/>
              <a:gd name="T2" fmla="*/ 3848 w 7643"/>
              <a:gd name="T3" fmla="*/ 0 h 8816"/>
              <a:gd name="T4" fmla="*/ 0 w 7643"/>
              <a:gd name="T5" fmla="*/ 2204 h 8816"/>
              <a:gd name="T6" fmla="*/ 0 w 7643"/>
              <a:gd name="T7" fmla="*/ 6615 h 8816"/>
              <a:gd name="T8" fmla="*/ 3867 w 7643"/>
              <a:gd name="T9" fmla="*/ 8816 h 8816"/>
              <a:gd name="T10" fmla="*/ 7643 w 7643"/>
              <a:gd name="T11" fmla="*/ 6612 h 8816"/>
              <a:gd name="T12" fmla="*/ 7612 w 7643"/>
              <a:gd name="T13" fmla="*/ 2230 h 8816"/>
              <a:gd name="T14" fmla="*/ 7288 w 7643"/>
              <a:gd name="T15" fmla="*/ 2291 h 8816"/>
              <a:gd name="T16" fmla="*/ 3877 w 7643"/>
              <a:gd name="T17" fmla="*/ 4283 h 8816"/>
              <a:gd name="T18" fmla="*/ 357 w 7643"/>
              <a:gd name="T19" fmla="*/ 2251 h 8816"/>
              <a:gd name="T20" fmla="*/ 3848 w 7643"/>
              <a:gd name="T21" fmla="*/ 253 h 8816"/>
              <a:gd name="T22" fmla="*/ 7288 w 7643"/>
              <a:gd name="T23" fmla="*/ 2291 h 8816"/>
              <a:gd name="T24" fmla="*/ 217 w 7643"/>
              <a:gd name="T25" fmla="*/ 2424 h 8816"/>
              <a:gd name="T26" fmla="*/ 3763 w 7643"/>
              <a:gd name="T27" fmla="*/ 4472 h 8816"/>
              <a:gd name="T28" fmla="*/ 3763 w 7643"/>
              <a:gd name="T29" fmla="*/ 8509 h 8816"/>
              <a:gd name="T30" fmla="*/ 217 w 7643"/>
              <a:gd name="T31" fmla="*/ 6487 h 8816"/>
              <a:gd name="T32" fmla="*/ 217 w 7643"/>
              <a:gd name="T33" fmla="*/ 2424 h 8816"/>
              <a:gd name="T34" fmla="*/ 3981 w 7643"/>
              <a:gd name="T35" fmla="*/ 8497 h 8816"/>
              <a:gd name="T36" fmla="*/ 3981 w 7643"/>
              <a:gd name="T37" fmla="*/ 4472 h 8816"/>
              <a:gd name="T38" fmla="*/ 7392 w 7643"/>
              <a:gd name="T39" fmla="*/ 2480 h 8816"/>
              <a:gd name="T40" fmla="*/ 7421 w 7643"/>
              <a:gd name="T41" fmla="*/ 6487 h 8816"/>
              <a:gd name="T42" fmla="*/ 3981 w 7643"/>
              <a:gd name="T43" fmla="*/ 8497 h 8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43" h="8816">
                <a:moveTo>
                  <a:pt x="7612" y="2230"/>
                </a:moveTo>
                <a:lnTo>
                  <a:pt x="3848" y="0"/>
                </a:lnTo>
                <a:lnTo>
                  <a:pt x="0" y="2204"/>
                </a:lnTo>
                <a:lnTo>
                  <a:pt x="0" y="6615"/>
                </a:lnTo>
                <a:lnTo>
                  <a:pt x="3867" y="8816"/>
                </a:lnTo>
                <a:lnTo>
                  <a:pt x="7643" y="6612"/>
                </a:lnTo>
                <a:lnTo>
                  <a:pt x="7612" y="2230"/>
                </a:lnTo>
                <a:close/>
                <a:moveTo>
                  <a:pt x="7288" y="2291"/>
                </a:moveTo>
                <a:lnTo>
                  <a:pt x="3877" y="4283"/>
                </a:lnTo>
                <a:lnTo>
                  <a:pt x="357" y="2251"/>
                </a:lnTo>
                <a:lnTo>
                  <a:pt x="3848" y="253"/>
                </a:lnTo>
                <a:lnTo>
                  <a:pt x="7288" y="2291"/>
                </a:lnTo>
                <a:close/>
                <a:moveTo>
                  <a:pt x="217" y="2424"/>
                </a:moveTo>
                <a:lnTo>
                  <a:pt x="3763" y="4472"/>
                </a:lnTo>
                <a:lnTo>
                  <a:pt x="3763" y="8509"/>
                </a:lnTo>
                <a:lnTo>
                  <a:pt x="217" y="6487"/>
                </a:lnTo>
                <a:lnTo>
                  <a:pt x="217" y="2424"/>
                </a:lnTo>
                <a:close/>
                <a:moveTo>
                  <a:pt x="3981" y="8497"/>
                </a:moveTo>
                <a:lnTo>
                  <a:pt x="3981" y="4472"/>
                </a:lnTo>
                <a:lnTo>
                  <a:pt x="7392" y="2480"/>
                </a:lnTo>
                <a:lnTo>
                  <a:pt x="7421" y="6487"/>
                </a:lnTo>
                <a:lnTo>
                  <a:pt x="3981" y="8497"/>
                </a:ln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5" name="Freeform 10"/>
          <p:cNvSpPr>
            <a:spLocks noEditPoints="1"/>
          </p:cNvSpPr>
          <p:nvPr/>
        </p:nvSpPr>
        <p:spPr bwMode="auto">
          <a:xfrm>
            <a:off x="4665656" y="4252775"/>
            <a:ext cx="446458" cy="407193"/>
          </a:xfrm>
          <a:custGeom>
            <a:avLst/>
            <a:gdLst>
              <a:gd name="T0" fmla="*/ 0 w 3208"/>
              <a:gd name="T1" fmla="*/ 618 h 2928"/>
              <a:gd name="T2" fmla="*/ 3208 w 3208"/>
              <a:gd name="T3" fmla="*/ 2928 h 2928"/>
              <a:gd name="T4" fmla="*/ 3208 w 3208"/>
              <a:gd name="T5" fmla="*/ 0 h 2928"/>
              <a:gd name="T6" fmla="*/ 92 w 3208"/>
              <a:gd name="T7" fmla="*/ 92 h 2928"/>
              <a:gd name="T8" fmla="*/ 3116 w 3208"/>
              <a:gd name="T9" fmla="*/ 528 h 2928"/>
              <a:gd name="T10" fmla="*/ 92 w 3208"/>
              <a:gd name="T11" fmla="*/ 92 h 2928"/>
              <a:gd name="T12" fmla="*/ 92 w 3208"/>
              <a:gd name="T13" fmla="*/ 2836 h 2928"/>
              <a:gd name="T14" fmla="*/ 3116 w 3208"/>
              <a:gd name="T15" fmla="*/ 620 h 2928"/>
              <a:gd name="T16" fmla="*/ 3012 w 3208"/>
              <a:gd name="T17" fmla="*/ 245 h 2928"/>
              <a:gd name="T18" fmla="*/ 3012 w 3208"/>
              <a:gd name="T19" fmla="*/ 403 h 2928"/>
              <a:gd name="T20" fmla="*/ 2868 w 3208"/>
              <a:gd name="T21" fmla="*/ 389 h 2928"/>
              <a:gd name="T22" fmla="*/ 2724 w 3208"/>
              <a:gd name="T23" fmla="*/ 403 h 2928"/>
              <a:gd name="T24" fmla="*/ 2724 w 3208"/>
              <a:gd name="T25" fmla="*/ 245 h 2928"/>
              <a:gd name="T26" fmla="*/ 2868 w 3208"/>
              <a:gd name="T27" fmla="*/ 259 h 2928"/>
              <a:gd name="T28" fmla="*/ 3012 w 3208"/>
              <a:gd name="T29" fmla="*/ 245 h 2928"/>
              <a:gd name="T30" fmla="*/ 2284 w 3208"/>
              <a:gd name="T31" fmla="*/ 368 h 2928"/>
              <a:gd name="T32" fmla="*/ 2032 w 3208"/>
              <a:gd name="T33" fmla="*/ 460 h 2928"/>
              <a:gd name="T34" fmla="*/ 2352 w 3208"/>
              <a:gd name="T35" fmla="*/ 460 h 2928"/>
              <a:gd name="T36" fmla="*/ 2652 w 3208"/>
              <a:gd name="T37" fmla="*/ 184 h 2928"/>
              <a:gd name="T38" fmla="*/ 2352 w 3208"/>
              <a:gd name="T39" fmla="*/ 460 h 2928"/>
              <a:gd name="T40" fmla="*/ 2560 w 3208"/>
              <a:gd name="T41" fmla="*/ 276 h 2928"/>
              <a:gd name="T42" fmla="*/ 2444 w 3208"/>
              <a:gd name="T43" fmla="*/ 368 h 2928"/>
              <a:gd name="T44" fmla="*/ 1575 w 3208"/>
              <a:gd name="T45" fmla="*/ 2572 h 2928"/>
              <a:gd name="T46" fmla="*/ 2216 w 3208"/>
              <a:gd name="T47" fmla="*/ 1497 h 2928"/>
              <a:gd name="T48" fmla="*/ 1568 w 3208"/>
              <a:gd name="T49" fmla="*/ 1802 h 2928"/>
              <a:gd name="T50" fmla="*/ 1520 w 3208"/>
              <a:gd name="T51" fmla="*/ 1107 h 2928"/>
              <a:gd name="T52" fmla="*/ 1575 w 3208"/>
              <a:gd name="T53" fmla="*/ 2572 h 2928"/>
              <a:gd name="T54" fmla="*/ 1476 w 3208"/>
              <a:gd name="T55" fmla="*/ 1959 h 2928"/>
              <a:gd name="T56" fmla="*/ 2212 w 3208"/>
              <a:gd name="T57" fmla="*/ 1839 h 2928"/>
              <a:gd name="T58" fmla="*/ 926 w 3208"/>
              <a:gd name="T59" fmla="*/ 1839 h 2928"/>
              <a:gd name="T60" fmla="*/ 2420 w 3208"/>
              <a:gd name="T61" fmla="*/ 1177 h 2928"/>
              <a:gd name="T62" fmla="*/ 1706 w 3208"/>
              <a:gd name="T63" fmla="*/ 776 h 2928"/>
              <a:gd name="T64" fmla="*/ 1660 w 3208"/>
              <a:gd name="T65" fmla="*/ 1647 h 2928"/>
              <a:gd name="T66" fmla="*/ 2420 w 3208"/>
              <a:gd name="T67" fmla="*/ 1177 h 2928"/>
              <a:gd name="T68" fmla="*/ 1752 w 3208"/>
              <a:gd name="T69" fmla="*/ 876 h 2928"/>
              <a:gd name="T70" fmla="*/ 2315 w 3208"/>
              <a:gd name="T71" fmla="*/ 1184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8" h="2928">
                <a:moveTo>
                  <a:pt x="0" y="0"/>
                </a:moveTo>
                <a:cubicBezTo>
                  <a:pt x="0" y="618"/>
                  <a:pt x="0" y="618"/>
                  <a:pt x="0" y="618"/>
                </a:cubicBezTo>
                <a:cubicBezTo>
                  <a:pt x="0" y="2928"/>
                  <a:pt x="0" y="2928"/>
                  <a:pt x="0" y="2928"/>
                </a:cubicBezTo>
                <a:cubicBezTo>
                  <a:pt x="3208" y="2928"/>
                  <a:pt x="3208" y="2928"/>
                  <a:pt x="3208" y="2928"/>
                </a:cubicBezTo>
                <a:cubicBezTo>
                  <a:pt x="3208" y="618"/>
                  <a:pt x="3208" y="618"/>
                  <a:pt x="3208" y="618"/>
                </a:cubicBezTo>
                <a:cubicBezTo>
                  <a:pt x="3208" y="0"/>
                  <a:pt x="3208" y="0"/>
                  <a:pt x="3208" y="0"/>
                </a:cubicBezTo>
                <a:lnTo>
                  <a:pt x="0" y="0"/>
                </a:lnTo>
                <a:close/>
                <a:moveTo>
                  <a:pt x="92" y="92"/>
                </a:moveTo>
                <a:cubicBezTo>
                  <a:pt x="3116" y="92"/>
                  <a:pt x="3116" y="92"/>
                  <a:pt x="3116" y="92"/>
                </a:cubicBezTo>
                <a:cubicBezTo>
                  <a:pt x="3116" y="528"/>
                  <a:pt x="3116" y="528"/>
                  <a:pt x="3116" y="528"/>
                </a:cubicBezTo>
                <a:cubicBezTo>
                  <a:pt x="92" y="528"/>
                  <a:pt x="92" y="528"/>
                  <a:pt x="92" y="528"/>
                </a:cubicBezTo>
                <a:lnTo>
                  <a:pt x="92" y="92"/>
                </a:lnTo>
                <a:close/>
                <a:moveTo>
                  <a:pt x="3116" y="2836"/>
                </a:moveTo>
                <a:cubicBezTo>
                  <a:pt x="92" y="2836"/>
                  <a:pt x="92" y="2836"/>
                  <a:pt x="92" y="2836"/>
                </a:cubicBezTo>
                <a:cubicBezTo>
                  <a:pt x="92" y="620"/>
                  <a:pt x="92" y="620"/>
                  <a:pt x="92" y="620"/>
                </a:cubicBezTo>
                <a:cubicBezTo>
                  <a:pt x="3116" y="620"/>
                  <a:pt x="3116" y="620"/>
                  <a:pt x="3116" y="620"/>
                </a:cubicBezTo>
                <a:lnTo>
                  <a:pt x="3116" y="2836"/>
                </a:lnTo>
                <a:close/>
                <a:moveTo>
                  <a:pt x="3012" y="245"/>
                </a:moveTo>
                <a:cubicBezTo>
                  <a:pt x="2933" y="324"/>
                  <a:pt x="2933" y="324"/>
                  <a:pt x="2933" y="324"/>
                </a:cubicBezTo>
                <a:cubicBezTo>
                  <a:pt x="3012" y="403"/>
                  <a:pt x="3012" y="403"/>
                  <a:pt x="3012" y="403"/>
                </a:cubicBezTo>
                <a:cubicBezTo>
                  <a:pt x="2947" y="468"/>
                  <a:pt x="2947" y="468"/>
                  <a:pt x="2947" y="468"/>
                </a:cubicBezTo>
                <a:cubicBezTo>
                  <a:pt x="2868" y="389"/>
                  <a:pt x="2868" y="389"/>
                  <a:pt x="2868" y="389"/>
                </a:cubicBezTo>
                <a:cubicBezTo>
                  <a:pt x="2789" y="468"/>
                  <a:pt x="2789" y="468"/>
                  <a:pt x="2789" y="468"/>
                </a:cubicBezTo>
                <a:cubicBezTo>
                  <a:pt x="2724" y="403"/>
                  <a:pt x="2724" y="403"/>
                  <a:pt x="2724" y="403"/>
                </a:cubicBezTo>
                <a:cubicBezTo>
                  <a:pt x="2803" y="324"/>
                  <a:pt x="2803" y="324"/>
                  <a:pt x="2803" y="324"/>
                </a:cubicBezTo>
                <a:cubicBezTo>
                  <a:pt x="2724" y="245"/>
                  <a:pt x="2724" y="245"/>
                  <a:pt x="2724" y="245"/>
                </a:cubicBezTo>
                <a:cubicBezTo>
                  <a:pt x="2789" y="180"/>
                  <a:pt x="2789" y="180"/>
                  <a:pt x="2789" y="180"/>
                </a:cubicBezTo>
                <a:cubicBezTo>
                  <a:pt x="2868" y="259"/>
                  <a:pt x="2868" y="259"/>
                  <a:pt x="2868" y="259"/>
                </a:cubicBezTo>
                <a:cubicBezTo>
                  <a:pt x="2947" y="180"/>
                  <a:pt x="2947" y="180"/>
                  <a:pt x="2947" y="180"/>
                </a:cubicBezTo>
                <a:lnTo>
                  <a:pt x="3012" y="245"/>
                </a:lnTo>
                <a:close/>
                <a:moveTo>
                  <a:pt x="2032" y="368"/>
                </a:moveTo>
                <a:cubicBezTo>
                  <a:pt x="2284" y="368"/>
                  <a:pt x="2284" y="368"/>
                  <a:pt x="2284" y="368"/>
                </a:cubicBezTo>
                <a:cubicBezTo>
                  <a:pt x="2284" y="460"/>
                  <a:pt x="2284" y="460"/>
                  <a:pt x="2284" y="460"/>
                </a:cubicBezTo>
                <a:cubicBezTo>
                  <a:pt x="2032" y="460"/>
                  <a:pt x="2032" y="460"/>
                  <a:pt x="2032" y="460"/>
                </a:cubicBezTo>
                <a:lnTo>
                  <a:pt x="2032" y="368"/>
                </a:lnTo>
                <a:close/>
                <a:moveTo>
                  <a:pt x="2352" y="460"/>
                </a:moveTo>
                <a:cubicBezTo>
                  <a:pt x="2652" y="460"/>
                  <a:pt x="2652" y="460"/>
                  <a:pt x="2652" y="460"/>
                </a:cubicBezTo>
                <a:cubicBezTo>
                  <a:pt x="2652" y="184"/>
                  <a:pt x="2652" y="184"/>
                  <a:pt x="2652" y="184"/>
                </a:cubicBezTo>
                <a:cubicBezTo>
                  <a:pt x="2352" y="184"/>
                  <a:pt x="2352" y="184"/>
                  <a:pt x="2352" y="184"/>
                </a:cubicBezTo>
                <a:lnTo>
                  <a:pt x="2352" y="460"/>
                </a:lnTo>
                <a:close/>
                <a:moveTo>
                  <a:pt x="2444" y="276"/>
                </a:moveTo>
                <a:cubicBezTo>
                  <a:pt x="2560" y="276"/>
                  <a:pt x="2560" y="276"/>
                  <a:pt x="2560" y="276"/>
                </a:cubicBezTo>
                <a:cubicBezTo>
                  <a:pt x="2560" y="368"/>
                  <a:pt x="2560" y="368"/>
                  <a:pt x="2560" y="368"/>
                </a:cubicBezTo>
                <a:cubicBezTo>
                  <a:pt x="2444" y="368"/>
                  <a:pt x="2444" y="368"/>
                  <a:pt x="2444" y="368"/>
                </a:cubicBezTo>
                <a:lnTo>
                  <a:pt x="2444" y="276"/>
                </a:lnTo>
                <a:close/>
                <a:moveTo>
                  <a:pt x="1575" y="2572"/>
                </a:moveTo>
                <a:cubicBezTo>
                  <a:pt x="1977" y="2572"/>
                  <a:pt x="2305" y="2243"/>
                  <a:pt x="2305" y="1839"/>
                </a:cubicBezTo>
                <a:cubicBezTo>
                  <a:pt x="2305" y="1723"/>
                  <a:pt x="2275" y="1608"/>
                  <a:pt x="2216" y="1497"/>
                </a:cubicBezTo>
                <a:cubicBezTo>
                  <a:pt x="2194" y="1456"/>
                  <a:pt x="2194" y="1456"/>
                  <a:pt x="2194" y="1456"/>
                </a:cubicBezTo>
                <a:cubicBezTo>
                  <a:pt x="1568" y="1802"/>
                  <a:pt x="1568" y="1802"/>
                  <a:pt x="1568" y="1802"/>
                </a:cubicBezTo>
                <a:cubicBezTo>
                  <a:pt x="1568" y="1105"/>
                  <a:pt x="1568" y="1105"/>
                  <a:pt x="1568" y="1105"/>
                </a:cubicBezTo>
                <a:cubicBezTo>
                  <a:pt x="1520" y="1107"/>
                  <a:pt x="1520" y="1107"/>
                  <a:pt x="1520" y="1107"/>
                </a:cubicBezTo>
                <a:cubicBezTo>
                  <a:pt x="1129" y="1123"/>
                  <a:pt x="834" y="1438"/>
                  <a:pt x="834" y="1839"/>
                </a:cubicBezTo>
                <a:cubicBezTo>
                  <a:pt x="834" y="2243"/>
                  <a:pt x="1167" y="2572"/>
                  <a:pt x="1575" y="2572"/>
                </a:cubicBezTo>
                <a:close/>
                <a:moveTo>
                  <a:pt x="1476" y="1203"/>
                </a:moveTo>
                <a:cubicBezTo>
                  <a:pt x="1476" y="1959"/>
                  <a:pt x="1476" y="1959"/>
                  <a:pt x="1476" y="1959"/>
                </a:cubicBezTo>
                <a:cubicBezTo>
                  <a:pt x="2155" y="1583"/>
                  <a:pt x="2155" y="1583"/>
                  <a:pt x="2155" y="1583"/>
                </a:cubicBezTo>
                <a:cubicBezTo>
                  <a:pt x="2193" y="1667"/>
                  <a:pt x="2212" y="1753"/>
                  <a:pt x="2212" y="1839"/>
                </a:cubicBezTo>
                <a:cubicBezTo>
                  <a:pt x="2212" y="2193"/>
                  <a:pt x="1926" y="2480"/>
                  <a:pt x="1575" y="2480"/>
                </a:cubicBezTo>
                <a:cubicBezTo>
                  <a:pt x="1217" y="2480"/>
                  <a:pt x="926" y="2193"/>
                  <a:pt x="926" y="1839"/>
                </a:cubicBezTo>
                <a:cubicBezTo>
                  <a:pt x="926" y="1505"/>
                  <a:pt x="1160" y="1239"/>
                  <a:pt x="1476" y="1203"/>
                </a:cubicBezTo>
                <a:close/>
                <a:moveTo>
                  <a:pt x="2420" y="1177"/>
                </a:moveTo>
                <a:cubicBezTo>
                  <a:pt x="2296" y="933"/>
                  <a:pt x="2035" y="775"/>
                  <a:pt x="1754" y="775"/>
                </a:cubicBezTo>
                <a:cubicBezTo>
                  <a:pt x="1743" y="775"/>
                  <a:pt x="1706" y="776"/>
                  <a:pt x="1706" y="776"/>
                </a:cubicBezTo>
                <a:cubicBezTo>
                  <a:pt x="1660" y="777"/>
                  <a:pt x="1660" y="777"/>
                  <a:pt x="1660" y="777"/>
                </a:cubicBezTo>
                <a:cubicBezTo>
                  <a:pt x="1660" y="1647"/>
                  <a:pt x="1660" y="1647"/>
                  <a:pt x="1660" y="1647"/>
                </a:cubicBezTo>
                <a:cubicBezTo>
                  <a:pt x="2439" y="1217"/>
                  <a:pt x="2439" y="1217"/>
                  <a:pt x="2439" y="1217"/>
                </a:cubicBezTo>
                <a:lnTo>
                  <a:pt x="2420" y="1177"/>
                </a:lnTo>
                <a:close/>
                <a:moveTo>
                  <a:pt x="1752" y="1491"/>
                </a:moveTo>
                <a:cubicBezTo>
                  <a:pt x="1752" y="876"/>
                  <a:pt x="1752" y="876"/>
                  <a:pt x="1752" y="876"/>
                </a:cubicBezTo>
                <a:cubicBezTo>
                  <a:pt x="1752" y="876"/>
                  <a:pt x="1754" y="876"/>
                  <a:pt x="1754" y="876"/>
                </a:cubicBezTo>
                <a:cubicBezTo>
                  <a:pt x="1985" y="876"/>
                  <a:pt x="2200" y="993"/>
                  <a:pt x="2315" y="1184"/>
                </a:cubicBezTo>
                <a:lnTo>
                  <a:pt x="1752" y="1491"/>
                </a:ln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useBgFill="1">
        <p:nvSpPr>
          <p:cNvPr id="3" name="Rectangle 2"/>
          <p:cNvSpPr/>
          <p:nvPr/>
        </p:nvSpPr>
        <p:spPr bwMode="auto">
          <a:xfrm>
            <a:off x="6347327" y="2659571"/>
            <a:ext cx="7859320" cy="203931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extBox 1"/>
          <p:cNvSpPr txBox="1"/>
          <p:nvPr/>
        </p:nvSpPr>
        <p:spPr>
          <a:xfrm>
            <a:off x="6310649" y="2760666"/>
            <a:ext cx="2481419" cy="1286853"/>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3600" b="0" i="0" u="none" strike="noStrike" kern="0" cap="none" spc="0" normalizeH="0" baseline="0" noProof="0" dirty="0">
                <a:ln>
                  <a:noFill/>
                </a:ln>
                <a:solidFill>
                  <a:schemeClr val="bg1">
                    <a:lumMod val="60000"/>
                    <a:lumOff val="4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Intelligent </a:t>
            </a:r>
            <a:br>
              <a:rPr kumimoji="0" lang="en-US" sz="3600" b="0" i="0" u="none" strike="noStrike" kern="0" cap="none" spc="0" normalizeH="0" baseline="0" noProof="0" dirty="0">
                <a:ln>
                  <a:noFill/>
                </a:ln>
                <a:solidFill>
                  <a:schemeClr val="bg1">
                    <a:lumMod val="60000"/>
                    <a:lumOff val="4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br>
            <a:r>
              <a:rPr kumimoji="0" lang="en-US" sz="3600" b="0" i="0" u="none" strike="noStrike" kern="0" cap="none" spc="0" normalizeH="0" baseline="0" noProof="0" dirty="0">
                <a:ln>
                  <a:noFill/>
                </a:ln>
                <a:solidFill>
                  <a:schemeClr val="bg1">
                    <a:lumMod val="60000"/>
                    <a:lumOff val="4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action</a:t>
            </a:r>
          </a:p>
        </p:txBody>
      </p:sp>
      <p:sp>
        <p:nvSpPr>
          <p:cNvPr id="25" name="Freeform 21"/>
          <p:cNvSpPr>
            <a:spLocks/>
          </p:cNvSpPr>
          <p:nvPr/>
        </p:nvSpPr>
        <p:spPr bwMode="auto">
          <a:xfrm>
            <a:off x="13208965" y="3058112"/>
            <a:ext cx="870560" cy="851600"/>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useBgFill="1">
        <p:nvSpPr>
          <p:cNvPr id="9" name="DELAY"/>
          <p:cNvSpPr/>
          <p:nvPr/>
        </p:nvSpPr>
        <p:spPr bwMode="auto">
          <a:xfrm>
            <a:off x="12192000" y="-817989"/>
            <a:ext cx="818476" cy="81847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Freeform 5"/>
          <p:cNvSpPr>
            <a:spLocks noEditPoints="1"/>
          </p:cNvSpPr>
          <p:nvPr/>
        </p:nvSpPr>
        <p:spPr bwMode="auto">
          <a:xfrm>
            <a:off x="5415115" y="3340651"/>
            <a:ext cx="932212" cy="278621"/>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TextBox 27"/>
          <p:cNvSpPr txBox="1"/>
          <p:nvPr/>
        </p:nvSpPr>
        <p:spPr>
          <a:xfrm>
            <a:off x="7819915"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Why did it happen?</a:t>
            </a:r>
          </a:p>
        </p:txBody>
      </p:sp>
      <p:sp>
        <p:nvSpPr>
          <p:cNvPr id="29" name="TextBox 28"/>
          <p:cNvSpPr txBox="1"/>
          <p:nvPr/>
        </p:nvSpPr>
        <p:spPr>
          <a:xfrm>
            <a:off x="9747442"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will happen?</a:t>
            </a:r>
          </a:p>
        </p:txBody>
      </p:sp>
      <p:sp>
        <p:nvSpPr>
          <p:cNvPr id="30" name="TextBox 29"/>
          <p:cNvSpPr txBox="1"/>
          <p:nvPr/>
        </p:nvSpPr>
        <p:spPr>
          <a:xfrm>
            <a:off x="11623744"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should I do?</a:t>
            </a:r>
          </a:p>
        </p:txBody>
      </p:sp>
      <p:sp>
        <p:nvSpPr>
          <p:cNvPr id="31" name="TextBox 30"/>
          <p:cNvSpPr txBox="1"/>
          <p:nvPr/>
        </p:nvSpPr>
        <p:spPr>
          <a:xfrm>
            <a:off x="5956419" y="4363967"/>
            <a:ext cx="2192447" cy="507089"/>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happened?</a:t>
            </a:r>
          </a:p>
        </p:txBody>
      </p:sp>
      <p:sp>
        <p:nvSpPr>
          <p:cNvPr id="26" name="TextBox 25"/>
          <p:cNvSpPr txBox="1"/>
          <p:nvPr/>
        </p:nvSpPr>
        <p:spPr>
          <a:xfrm>
            <a:off x="6894022" y="1850884"/>
            <a:ext cx="2192447" cy="566656"/>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Descriptive</a:t>
            </a:r>
          </a:p>
        </p:txBody>
      </p:sp>
      <p:sp>
        <p:nvSpPr>
          <p:cNvPr id="32" name="TextBox 31"/>
          <p:cNvSpPr txBox="1"/>
          <p:nvPr/>
        </p:nvSpPr>
        <p:spPr>
          <a:xfrm>
            <a:off x="11505014" y="1865788"/>
            <a:ext cx="2192447" cy="566656"/>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Prescriptive</a:t>
            </a:r>
          </a:p>
        </p:txBody>
      </p:sp>
      <p:sp>
        <p:nvSpPr>
          <p:cNvPr id="33" name="TextBox 32"/>
          <p:cNvSpPr txBox="1"/>
          <p:nvPr/>
        </p:nvSpPr>
        <p:spPr>
          <a:xfrm>
            <a:off x="9747442" y="1848066"/>
            <a:ext cx="2192447" cy="566656"/>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Predictive</a:t>
            </a:r>
          </a:p>
        </p:txBody>
      </p:sp>
    </p:spTree>
    <p:extLst>
      <p:ext uri="{BB962C8B-B14F-4D97-AF65-F5344CB8AC3E}">
        <p14:creationId xmlns:p14="http://schemas.microsoft.com/office/powerpoint/2010/main" val="2449129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6" presetClass="emph" presetSubtype="0" accel="100000" autoRev="1" fill="hold" grpId="1" nodeType="withEffect">
                                  <p:stCondLst>
                                    <p:cond delay="0"/>
                                  </p:stCondLst>
                                  <p:childTnLst>
                                    <p:animScale>
                                      <p:cBhvr>
                                        <p:cTn id="9" dur="750" fill="hold"/>
                                        <p:tgtEl>
                                          <p:spTgt spid="14"/>
                                        </p:tgtEl>
                                      </p:cBhvr>
                                      <p:by x="80000" y="80000"/>
                                    </p:animScale>
                                  </p:childTnLst>
                                </p:cTn>
                              </p:par>
                              <p:par>
                                <p:cTn id="10" presetID="10" presetClass="entr" presetSubtype="0" fill="hold" nodeType="withEffect">
                                  <p:stCondLst>
                                    <p:cond delay="15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0" presetClass="entr" presetSubtype="0" fill="hold" grpId="0" nodeType="withEffect">
                                  <p:stCondLst>
                                    <p:cond delay="15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35" presetClass="path" presetSubtype="0" decel="100000" fill="hold" grpId="1" nodeType="withEffect">
                                  <p:stCondLst>
                                    <p:cond delay="800"/>
                                  </p:stCondLst>
                                  <p:childTnLst>
                                    <p:animMotion origin="layout" path="M 1.87133E-6 3.25011E-6 L -0.04685 3.25011E-6 " pathEditMode="relative" rAng="0" ptsTypes="AA">
                                      <p:cBhvr>
                                        <p:cTn id="17" dur="1500" spd="-100000" fill="hold"/>
                                        <p:tgtEl>
                                          <p:spTgt spid="27"/>
                                        </p:tgtEl>
                                        <p:attrNameLst>
                                          <p:attrName>ppt_x</p:attrName>
                                          <p:attrName>ppt_y</p:attrName>
                                        </p:attrNameLst>
                                      </p:cBhvr>
                                      <p:rCtr x="-2349" y="0"/>
                                    </p:animMotion>
                                  </p:childTnLst>
                                </p:cTn>
                              </p:par>
                              <p:par>
                                <p:cTn id="18" presetID="35" presetClass="path" presetSubtype="0" decel="100000" fill="hold" nodeType="withEffect">
                                  <p:stCondLst>
                                    <p:cond delay="800"/>
                                  </p:stCondLst>
                                  <p:childTnLst>
                                    <p:animMotion origin="layout" path="M 1.87133E-6 3.25011E-6 L -0.04685 3.25011E-6 " pathEditMode="relative" rAng="0" ptsTypes="AA">
                                      <p:cBhvr>
                                        <p:cTn id="19" dur="1500" spd="-100000" fill="hold"/>
                                        <p:tgtEl>
                                          <p:spTgt spid="5"/>
                                        </p:tgtEl>
                                        <p:attrNameLst>
                                          <p:attrName>ppt_x</p:attrName>
                                          <p:attrName>ppt_y</p:attrName>
                                        </p:attrNameLst>
                                      </p:cBhvr>
                                      <p:rCtr x="-2349" y="0"/>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6" presetClass="emph" presetSubtype="0" accel="100000" autoRev="1" fill="hold" nodeType="withEffect">
                                  <p:stCondLst>
                                    <p:cond delay="100"/>
                                  </p:stCondLst>
                                  <p:childTnLst>
                                    <p:animScale>
                                      <p:cBhvr>
                                        <p:cTn id="24" dur="750" fill="hold"/>
                                        <p:tgtEl>
                                          <p:spTgt spid="16"/>
                                        </p:tgtEl>
                                      </p:cBhvr>
                                      <p:by x="80000" y="80000"/>
                                    </p:animScale>
                                  </p:childTnLst>
                                </p:cTn>
                              </p:par>
                              <p:par>
                                <p:cTn id="25" presetID="10" presetClass="entr" presetSubtype="0" fill="hold" grpId="0" nodeType="withEffect">
                                  <p:stCondLst>
                                    <p:cond delay="9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6" presetClass="emph" presetSubtype="0" accel="100000" autoRev="1" fill="hold" grpId="1" nodeType="withEffect">
                                  <p:stCondLst>
                                    <p:cond delay="200"/>
                                  </p:stCondLst>
                                  <p:childTnLst>
                                    <p:animScale>
                                      <p:cBhvr>
                                        <p:cTn id="29" dur="750" fill="hold"/>
                                        <p:tgtEl>
                                          <p:spTgt spid="13"/>
                                        </p:tgtEl>
                                      </p:cBhvr>
                                      <p:by x="80000" y="80000"/>
                                    </p:animScale>
                                  </p:childTnLst>
                                </p:cTn>
                              </p:par>
                              <p:par>
                                <p:cTn id="30" presetID="10" presetClass="entr" presetSubtype="0" fill="hold" grpId="0" nodeType="withEffect">
                                  <p:stCondLst>
                                    <p:cond delay="10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 presetClass="emph" presetSubtype="0" accel="100000" autoRev="1" fill="hold" grpId="1" nodeType="withEffect">
                                  <p:stCondLst>
                                    <p:cond delay="300"/>
                                  </p:stCondLst>
                                  <p:childTnLst>
                                    <p:animScale>
                                      <p:cBhvr>
                                        <p:cTn id="34" dur="750" fill="hold"/>
                                        <p:tgtEl>
                                          <p:spTgt spid="15"/>
                                        </p:tgtEl>
                                      </p:cBhvr>
                                      <p:by x="80000" y="80000"/>
                                    </p:animScale>
                                  </p:childTnLst>
                                </p:cTn>
                              </p:par>
                              <p:par>
                                <p:cTn id="35" presetID="10" presetClass="entr" presetSubtype="0" fill="hold" grpId="0" nodeType="withEffect">
                                  <p:stCondLst>
                                    <p:cond delay="11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6" presetClass="emph" presetSubtype="0" accel="100000" autoRev="1" fill="hold" grpId="1" nodeType="withEffect">
                                  <p:stCondLst>
                                    <p:cond delay="500"/>
                                  </p:stCondLst>
                                  <p:childTnLst>
                                    <p:animScale>
                                      <p:cBhvr>
                                        <p:cTn id="39" dur="750" fill="hold"/>
                                        <p:tgtEl>
                                          <p:spTgt spid="8"/>
                                        </p:tgtEl>
                                      </p:cBhvr>
                                      <p:by x="80000" y="80000"/>
                                    </p:animScale>
                                  </p:childTnLst>
                                </p:cTn>
                              </p:par>
                              <p:par>
                                <p:cTn id="40" presetID="35" presetClass="path" presetSubtype="0" decel="100000" fill="hold" grpId="0" nodeType="withEffect">
                                  <p:stCondLst>
                                    <p:cond delay="800"/>
                                  </p:stCondLst>
                                  <p:childTnLst>
                                    <p:animMotion origin="layout" path="M 1.87133E-6 3.25011E-6 L -0.04685 3.25011E-6 " pathEditMode="relative" rAng="0" ptsTypes="AA">
                                      <p:cBhvr>
                                        <p:cTn id="41" dur="1500" spd="-100000" fill="hold"/>
                                        <p:tgtEl>
                                          <p:spTgt spid="3"/>
                                        </p:tgtEl>
                                        <p:attrNameLst>
                                          <p:attrName>ppt_x</p:attrName>
                                          <p:attrName>ppt_y</p:attrName>
                                        </p:attrNameLst>
                                      </p:cBhvr>
                                      <p:rCtr x="-2349" y="0"/>
                                    </p:animMotion>
                                  </p:childTnLst>
                                </p:cTn>
                              </p:par>
                              <p:par>
                                <p:cTn id="42" presetID="10" presetClass="entr" presetSubtype="0" fill="hold" grpId="0" nodeType="withEffect">
                                  <p:stCondLst>
                                    <p:cond delay="16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par>
                                <p:cTn id="45" presetID="35" presetClass="path" presetSubtype="0" decel="100000" fill="hold" grpId="1" nodeType="withEffect">
                                  <p:stCondLst>
                                    <p:cond delay="900"/>
                                  </p:stCondLst>
                                  <p:childTnLst>
                                    <p:animMotion origin="layout" path="M 2.47894E-6 2.7281E-6 L -0.04685 2.7281E-6 " pathEditMode="relative" rAng="0" ptsTypes="AA">
                                      <p:cBhvr>
                                        <p:cTn id="46" dur="1400" spd="-100000" fill="hold"/>
                                        <p:tgtEl>
                                          <p:spTgt spid="2"/>
                                        </p:tgtEl>
                                        <p:attrNameLst>
                                          <p:attrName>ppt_x</p:attrName>
                                          <p:attrName>ppt_y</p:attrName>
                                        </p:attrNameLst>
                                      </p:cBhvr>
                                      <p:rCtr x="-2349" y="0"/>
                                    </p:animMotion>
                                  </p:childTnLst>
                                </p:cTn>
                              </p:par>
                              <p:par>
                                <p:cTn id="47" presetID="1" presetClass="entr" presetSubtype="0" fill="hold" grpId="0" nodeType="withEffect">
                                  <p:stCondLst>
                                    <p:cond delay="75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7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par>
                                <p:cTn id="54" presetID="6" presetClass="emph" presetSubtype="0" accel="100000" autoRev="1" fill="hold" grpId="1" nodeType="withEffect">
                                  <p:stCondLst>
                                    <p:cond delay="0"/>
                                  </p:stCondLst>
                                  <p:childTnLst>
                                    <p:animScale>
                                      <p:cBhvr>
                                        <p:cTn id="55" dur="750" fill="hold"/>
                                        <p:tgtEl>
                                          <p:spTgt spid="21"/>
                                        </p:tgtEl>
                                      </p:cBhvr>
                                      <p:by x="80000" y="80000"/>
                                    </p:animScale>
                                  </p:childTnLst>
                                </p:cTn>
                              </p:par>
                              <p:par>
                                <p:cTn id="56" presetID="10" presetClass="entr" presetSubtype="0" fill="hold" grpId="0" nodeType="withEffect">
                                  <p:stCondLst>
                                    <p:cond delay="10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250"/>
                                        <p:tgtEl>
                                          <p:spTgt spid="24"/>
                                        </p:tgtEl>
                                      </p:cBhvr>
                                    </p:animEffect>
                                  </p:childTnLst>
                                </p:cTn>
                              </p:par>
                              <p:par>
                                <p:cTn id="59" presetID="6" presetClass="emph" presetSubtype="0" accel="100000" autoRev="1" fill="hold" grpId="1" nodeType="withEffect">
                                  <p:stCondLst>
                                    <p:cond delay="250"/>
                                  </p:stCondLst>
                                  <p:childTnLst>
                                    <p:animScale>
                                      <p:cBhvr>
                                        <p:cTn id="60" dur="750" fill="hold"/>
                                        <p:tgtEl>
                                          <p:spTgt spid="24"/>
                                        </p:tgtEl>
                                      </p:cBhvr>
                                      <p:by x="80000" y="80000"/>
                                    </p:animScale>
                                  </p:childTnLst>
                                </p:cTn>
                              </p:par>
                              <p:par>
                                <p:cTn id="61" presetID="10" presetClass="entr" presetSubtype="0" fill="hold" grpId="0" nodeType="withEffect">
                                  <p:stCondLst>
                                    <p:cond delay="1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childTnLst>
                                </p:cTn>
                              </p:par>
                              <p:par>
                                <p:cTn id="64" presetID="6" presetClass="emph" presetSubtype="0" accel="100000" autoRev="1" fill="hold" grpId="1" nodeType="withEffect">
                                  <p:stCondLst>
                                    <p:cond delay="500"/>
                                  </p:stCondLst>
                                  <p:childTnLst>
                                    <p:animScale>
                                      <p:cBhvr>
                                        <p:cTn id="65" dur="750" fill="hold"/>
                                        <p:tgtEl>
                                          <p:spTgt spid="23"/>
                                        </p:tgtEl>
                                      </p:cBhvr>
                                      <p:by x="80000" y="80000"/>
                                    </p:animScale>
                                  </p:childTnLst>
                                </p:cTn>
                              </p:par>
                              <p:par>
                                <p:cTn id="66" presetID="10" presetClass="entr" presetSubtype="0" fill="hold" grpId="0"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6" presetClass="emph" presetSubtype="0" accel="100000" autoRev="1" fill="hold" grpId="1" nodeType="withEffect">
                                  <p:stCondLst>
                                    <p:cond delay="750"/>
                                  </p:stCondLst>
                                  <p:childTnLst>
                                    <p:animScale>
                                      <p:cBhvr>
                                        <p:cTn id="70" dur="750" fill="hold"/>
                                        <p:tgtEl>
                                          <p:spTgt spid="22"/>
                                        </p:tgtEl>
                                      </p:cBhvr>
                                      <p:by x="80000" y="80000"/>
                                    </p:animScale>
                                  </p:childTnLst>
                                </p:cTn>
                              </p:par>
                              <p:par>
                                <p:cTn id="71" presetID="10" presetClass="entr" presetSubtype="0" fill="hold" grpId="0" nodeType="withEffect">
                                  <p:stCondLst>
                                    <p:cond delay="185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childTnLst>
                                </p:cTn>
                              </p:par>
                              <p:par>
                                <p:cTn id="74" presetID="6" presetClass="emph" presetSubtype="0" accel="100000" autoRev="1" fill="hold" grpId="1" nodeType="withEffect">
                                  <p:stCondLst>
                                    <p:cond delay="1000"/>
                                  </p:stCondLst>
                                  <p:childTnLst>
                                    <p:animScale>
                                      <p:cBhvr>
                                        <p:cTn id="75" dur="750" fill="hold"/>
                                        <p:tgtEl>
                                          <p:spTgt spid="25"/>
                                        </p:tgtEl>
                                      </p:cBhvr>
                                      <p:by x="80000" y="80000"/>
                                    </p:animScale>
                                  </p:childTnLst>
                                </p:cTn>
                              </p:par>
                              <p:par>
                                <p:cTn id="76" presetID="42" presetClass="path" presetSubtype="0" accel="10000" decel="90000" fill="hold" grpId="2" nodeType="withEffect">
                                  <p:stCondLst>
                                    <p:cond delay="500"/>
                                  </p:stCondLst>
                                  <p:childTnLst>
                                    <p:animMotion origin="layout" path="M -1.12841E-6 -6.7635E-7 L -0.35333 -6.7635E-7 " pathEditMode="relative" rAng="0" ptsTypes="AA">
                                      <p:cBhvr>
                                        <p:cTn id="77" dur="2000" fill="hold"/>
                                        <p:tgtEl>
                                          <p:spTgt spid="25"/>
                                        </p:tgtEl>
                                        <p:attrNameLst>
                                          <p:attrName>ppt_x</p:attrName>
                                          <p:attrName>ppt_y</p:attrName>
                                        </p:attrNameLst>
                                      </p:cBhvr>
                                      <p:rCtr x="-17667" y="0"/>
                                    </p:animMotion>
                                  </p:childTnLst>
                                </p:cTn>
                              </p:par>
                              <p:par>
                                <p:cTn id="78" presetID="42" presetClass="path" presetSubtype="0" accel="10000" decel="90000" fill="hold" grpId="2" nodeType="withEffect">
                                  <p:stCondLst>
                                    <p:cond delay="500"/>
                                  </p:stCondLst>
                                  <p:childTnLst>
                                    <p:animMotion origin="layout" path="M -1.12841E-6 -6.7635E-7 L -0.35333 -6.7635E-7 " pathEditMode="relative" rAng="0" ptsTypes="AA">
                                      <p:cBhvr>
                                        <p:cTn id="79" dur="2000" fill="hold"/>
                                        <p:tgtEl>
                                          <p:spTgt spid="22"/>
                                        </p:tgtEl>
                                        <p:attrNameLst>
                                          <p:attrName>ppt_x</p:attrName>
                                          <p:attrName>ppt_y</p:attrName>
                                        </p:attrNameLst>
                                      </p:cBhvr>
                                      <p:rCtr x="-17667" y="0"/>
                                    </p:animMotion>
                                  </p:childTnLst>
                                </p:cTn>
                              </p:par>
                              <p:par>
                                <p:cTn id="80" presetID="42" presetClass="path" presetSubtype="0" accel="10000" decel="90000" fill="hold" grpId="2" nodeType="withEffect">
                                  <p:stCondLst>
                                    <p:cond delay="500"/>
                                  </p:stCondLst>
                                  <p:childTnLst>
                                    <p:animMotion origin="layout" path="M -2.24917E-6 3.85837E-7 L -0.35333 -1.14389E-6 " pathEditMode="relative" rAng="0" ptsTypes="AA">
                                      <p:cBhvr>
                                        <p:cTn id="81" dur="2000" fill="hold"/>
                                        <p:tgtEl>
                                          <p:spTgt spid="23"/>
                                        </p:tgtEl>
                                        <p:attrNameLst>
                                          <p:attrName>ppt_x</p:attrName>
                                          <p:attrName>ppt_y</p:attrName>
                                        </p:attrNameLst>
                                      </p:cBhvr>
                                      <p:rCtr x="-16748" y="-1089"/>
                                    </p:animMotion>
                                  </p:childTnLst>
                                </p:cTn>
                              </p:par>
                              <p:par>
                                <p:cTn id="82" presetID="42" presetClass="path" presetSubtype="0" accel="10000" decel="90000" fill="hold" grpId="2" nodeType="withEffect">
                                  <p:stCondLst>
                                    <p:cond delay="500"/>
                                  </p:stCondLst>
                                  <p:childTnLst>
                                    <p:animMotion origin="layout" path="M -2.24917E-6 3.85837E-7 L -0.35333 -1.14389E-6 " pathEditMode="relative" rAng="0" ptsTypes="AA">
                                      <p:cBhvr>
                                        <p:cTn id="83" dur="2000" fill="hold"/>
                                        <p:tgtEl>
                                          <p:spTgt spid="24"/>
                                        </p:tgtEl>
                                        <p:attrNameLst>
                                          <p:attrName>ppt_x</p:attrName>
                                          <p:attrName>ppt_y</p:attrName>
                                        </p:attrNameLst>
                                      </p:cBhvr>
                                      <p:rCtr x="-16748" y="-1089"/>
                                    </p:animMotion>
                                  </p:childTnLst>
                                </p:cTn>
                              </p:par>
                              <p:par>
                                <p:cTn id="84" presetID="42" presetClass="path" presetSubtype="0" accel="10000" decel="90000" fill="hold" grpId="2" nodeType="withEffect">
                                  <p:stCondLst>
                                    <p:cond delay="500"/>
                                  </p:stCondLst>
                                  <p:childTnLst>
                                    <p:animMotion origin="layout" path="M -2.24917E-6 3.85837E-7 L -0.35333 -1.14389E-6 " pathEditMode="relative" rAng="0" ptsTypes="AA">
                                      <p:cBhvr>
                                        <p:cTn id="85" dur="2000" fill="hold"/>
                                        <p:tgtEl>
                                          <p:spTgt spid="21"/>
                                        </p:tgtEl>
                                        <p:attrNameLst>
                                          <p:attrName>ppt_x</p:attrName>
                                          <p:attrName>ppt_y</p:attrName>
                                        </p:attrNameLst>
                                      </p:cBhvr>
                                      <p:rCtr x="-16748" y="-1089"/>
                                    </p:animMotion>
                                  </p:childTnLst>
                                </p:cTn>
                              </p:par>
                              <p:par>
                                <p:cTn id="86" presetID="42" presetClass="path" presetSubtype="0" accel="10000" decel="90000" fill="hold" grpId="2" nodeType="withEffect">
                                  <p:stCondLst>
                                    <p:cond delay="500"/>
                                  </p:stCondLst>
                                  <p:childTnLst>
                                    <p:animMotion origin="layout" path="M 2.47894E-6 2.7281E-6 L 0.28108 2.7281E-6 " pathEditMode="relative" rAng="0" ptsTypes="AA">
                                      <p:cBhvr>
                                        <p:cTn id="87" dur="2000" fill="hold"/>
                                        <p:tgtEl>
                                          <p:spTgt spid="2"/>
                                        </p:tgtEl>
                                        <p:attrNameLst>
                                          <p:attrName>ppt_x</p:attrName>
                                          <p:attrName>ppt_y</p:attrName>
                                        </p:attrNameLst>
                                      </p:cBhvr>
                                      <p:rCtr x="14054" y="0"/>
                                    </p:animMotion>
                                  </p:childTnLst>
                                </p:cTn>
                              </p:par>
                              <p:par>
                                <p:cTn id="88" presetID="42" presetClass="path" presetSubtype="0" accel="10000" decel="90000" fill="hold" grpId="1" nodeType="withEffect">
                                  <p:stCondLst>
                                    <p:cond delay="500"/>
                                  </p:stCondLst>
                                  <p:childTnLst>
                                    <p:animMotion origin="layout" path="M -4.43707E-6 2.97776E-6 L 0.28326 2.97776E-6 " pathEditMode="relative" rAng="0" ptsTypes="AA">
                                      <p:cBhvr>
                                        <p:cTn id="89" dur="2000" fill="hold"/>
                                        <p:tgtEl>
                                          <p:spTgt spid="3"/>
                                        </p:tgtEl>
                                        <p:attrNameLst>
                                          <p:attrName>ppt_x</p:attrName>
                                          <p:attrName>ppt_y</p:attrName>
                                        </p:attrNameLst>
                                      </p:cBhvr>
                                      <p:rCtr x="14156" y="0"/>
                                    </p:animMotion>
                                  </p:childTnLst>
                                </p:cTn>
                              </p:par>
                              <p:par>
                                <p:cTn id="90" presetID="42" presetClass="path" presetSubtype="0" accel="10000" decel="90000" fill="hold" grpId="2" nodeType="withEffect">
                                  <p:stCondLst>
                                    <p:cond delay="500"/>
                                  </p:stCondLst>
                                  <p:childTnLst>
                                    <p:animMotion origin="layout" path="M -2.24917E-6 3.85837E-7 L -0.35333 -1.14389E-6 " pathEditMode="relative" rAng="0" ptsTypes="AA">
                                      <p:cBhvr>
                                        <p:cTn id="91" dur="2000" fill="hold"/>
                                        <p:tgtEl>
                                          <p:spTgt spid="8"/>
                                        </p:tgtEl>
                                        <p:attrNameLst>
                                          <p:attrName>ppt_x</p:attrName>
                                          <p:attrName>ppt_y</p:attrName>
                                        </p:attrNameLst>
                                      </p:cBhvr>
                                      <p:rCtr x="-16748" y="-1089"/>
                                    </p:animMotion>
                                  </p:childTnLst>
                                </p:cTn>
                              </p:par>
                              <p:par>
                                <p:cTn id="92" presetID="42" presetClass="path" presetSubtype="0" accel="10000" decel="90000" fill="hold" nodeType="withEffect">
                                  <p:stCondLst>
                                    <p:cond delay="500"/>
                                  </p:stCondLst>
                                  <p:childTnLst>
                                    <p:animMotion origin="layout" path="M 1.87133E-6 3.25011E-6 L -0.35333 3.25011E-6 " pathEditMode="relative" rAng="0" ptsTypes="AA">
                                      <p:cBhvr>
                                        <p:cTn id="93" dur="2000" fill="hold"/>
                                        <p:tgtEl>
                                          <p:spTgt spid="5"/>
                                        </p:tgtEl>
                                        <p:attrNameLst>
                                          <p:attrName>ppt_x</p:attrName>
                                          <p:attrName>ppt_y</p:attrName>
                                        </p:attrNameLst>
                                      </p:cBhvr>
                                      <p:rCtr x="-17667" y="0"/>
                                    </p:animMotion>
                                  </p:childTnLst>
                                </p:cTn>
                              </p:par>
                              <p:par>
                                <p:cTn id="94" presetID="42" presetClass="path" presetSubtype="0" accel="10000" decel="90000" fill="hold" grpId="2" nodeType="withEffect">
                                  <p:stCondLst>
                                    <p:cond delay="500"/>
                                  </p:stCondLst>
                                  <p:childTnLst>
                                    <p:animMotion origin="layout" path="M -2.24917E-6 3.85837E-7 L -0.35333 -1.14389E-6 " pathEditMode="relative" rAng="0" ptsTypes="AA">
                                      <p:cBhvr>
                                        <p:cTn id="95" dur="2000" fill="hold"/>
                                        <p:tgtEl>
                                          <p:spTgt spid="15"/>
                                        </p:tgtEl>
                                        <p:attrNameLst>
                                          <p:attrName>ppt_x</p:attrName>
                                          <p:attrName>ppt_y</p:attrName>
                                        </p:attrNameLst>
                                      </p:cBhvr>
                                      <p:rCtr x="-16748" y="-1089"/>
                                    </p:animMotion>
                                  </p:childTnLst>
                                </p:cTn>
                              </p:par>
                              <p:par>
                                <p:cTn id="96" presetID="42" presetClass="path" presetSubtype="0" accel="10000" decel="90000" fill="hold" grpId="2" nodeType="withEffect">
                                  <p:stCondLst>
                                    <p:cond delay="500"/>
                                  </p:stCondLst>
                                  <p:childTnLst>
                                    <p:animMotion origin="layout" path="M -2.24917E-6 3.85837E-7 L -0.35333 -1.14389E-6 " pathEditMode="relative" rAng="0" ptsTypes="AA">
                                      <p:cBhvr>
                                        <p:cTn id="97" dur="2000" fill="hold"/>
                                        <p:tgtEl>
                                          <p:spTgt spid="13"/>
                                        </p:tgtEl>
                                        <p:attrNameLst>
                                          <p:attrName>ppt_x</p:attrName>
                                          <p:attrName>ppt_y</p:attrName>
                                        </p:attrNameLst>
                                      </p:cBhvr>
                                      <p:rCtr x="-16748" y="-1089"/>
                                    </p:animMotion>
                                  </p:childTnLst>
                                </p:cTn>
                              </p:par>
                              <p:par>
                                <p:cTn id="98" presetID="42" presetClass="path" presetSubtype="0" accel="10000" decel="90000" fill="hold" nodeType="withEffect">
                                  <p:stCondLst>
                                    <p:cond delay="500"/>
                                  </p:stCondLst>
                                  <p:childTnLst>
                                    <p:animMotion origin="layout" path="M -2.24917E-6 3.85837E-7 L -0.35333 -1.14389E-6 " pathEditMode="relative" rAng="0" ptsTypes="AA">
                                      <p:cBhvr>
                                        <p:cTn id="99" dur="2000" fill="hold"/>
                                        <p:tgtEl>
                                          <p:spTgt spid="16"/>
                                        </p:tgtEl>
                                        <p:attrNameLst>
                                          <p:attrName>ppt_x</p:attrName>
                                          <p:attrName>ppt_y</p:attrName>
                                        </p:attrNameLst>
                                      </p:cBhvr>
                                      <p:rCtr x="-16748" y="-1089"/>
                                    </p:animMotion>
                                  </p:childTnLst>
                                </p:cTn>
                              </p:par>
                              <p:par>
                                <p:cTn id="100" presetID="42" presetClass="path" presetSubtype="0" accel="10000" decel="90000" fill="hold" grpId="2" nodeType="withEffect">
                                  <p:stCondLst>
                                    <p:cond delay="500"/>
                                  </p:stCondLst>
                                  <p:childTnLst>
                                    <p:animMotion origin="layout" path="M -2.24917E-6 3.85837E-7 L -0.35333 -1.14389E-6 " pathEditMode="relative" rAng="0" ptsTypes="AA">
                                      <p:cBhvr>
                                        <p:cTn id="101" dur="2000" fill="hold"/>
                                        <p:tgtEl>
                                          <p:spTgt spid="14"/>
                                        </p:tgtEl>
                                        <p:attrNameLst>
                                          <p:attrName>ppt_x</p:attrName>
                                          <p:attrName>ppt_y</p:attrName>
                                        </p:attrNameLst>
                                      </p:cBhvr>
                                      <p:rCtr x="-16748" y="-1089"/>
                                    </p:animMotion>
                                  </p:childTnLst>
                                </p:cTn>
                              </p:par>
                              <p:par>
                                <p:cTn id="102" presetID="42" presetClass="path" presetSubtype="0" accel="10000" decel="90000" fill="hold" grpId="2" nodeType="withEffect">
                                  <p:stCondLst>
                                    <p:cond delay="500"/>
                                  </p:stCondLst>
                                  <p:childTnLst>
                                    <p:animMotion origin="layout" path="M 1.87133E-6 3.25011E-6 L -0.35333 3.25011E-6 " pathEditMode="relative" rAng="0" ptsTypes="AA">
                                      <p:cBhvr>
                                        <p:cTn id="103" dur="2000" fill="hold"/>
                                        <p:tgtEl>
                                          <p:spTgt spid="27"/>
                                        </p:tgtEl>
                                        <p:attrNameLst>
                                          <p:attrName>ppt_x</p:attrName>
                                          <p:attrName>ppt_y</p:attrName>
                                        </p:attrNameLst>
                                      </p:cBhvr>
                                      <p:rCtr x="-17667" y="0"/>
                                    </p:animMotion>
                                  </p:childTnLst>
                                </p:cTn>
                              </p:par>
                              <p:par>
                                <p:cTn id="104" presetID="10" presetClass="exit" presetSubtype="0" fill="hold" grpId="3" nodeType="withEffect">
                                  <p:stCondLst>
                                    <p:cond delay="500"/>
                                  </p:stCondLst>
                                  <p:childTnLst>
                                    <p:animEffect transition="out" filter="fade">
                                      <p:cBhvr>
                                        <p:cTn id="105" dur="250"/>
                                        <p:tgtEl>
                                          <p:spTgt spid="27"/>
                                        </p:tgtEl>
                                      </p:cBhvr>
                                    </p:animEffect>
                                    <p:set>
                                      <p:cBhvr>
                                        <p:cTn id="106" dur="1" fill="hold">
                                          <p:stCondLst>
                                            <p:cond delay="249"/>
                                          </p:stCondLst>
                                        </p:cTn>
                                        <p:tgtEl>
                                          <p:spTgt spid="27"/>
                                        </p:tgtEl>
                                        <p:attrNameLst>
                                          <p:attrName>style.visibility</p:attrName>
                                        </p:attrNameLst>
                                      </p:cBhvr>
                                      <p:to>
                                        <p:strVal val="hidden"/>
                                      </p:to>
                                    </p:set>
                                  </p:childTnLst>
                                </p:cTn>
                              </p:par>
                              <p:par>
                                <p:cTn id="107" presetID="10" presetClass="entr" presetSubtype="0" fill="hold" grpId="1" nodeType="withEffect">
                                  <p:stCondLst>
                                    <p:cond delay="75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accel="10000" decel="90000" fill="hold" grpId="0" nodeType="withEffect">
                                  <p:stCondLst>
                                    <p:cond delay="500"/>
                                  </p:stCondLst>
                                  <p:childTnLst>
                                    <p:animMotion origin="layout" path="M 3.6916E-6 -2.94598E-6 L -0.35334 -2.94598E-6 " pathEditMode="relative" rAng="0" ptsTypes="AA">
                                      <p:cBhvr>
                                        <p:cTn id="111" dur="2000" fill="hold"/>
                                        <p:tgtEl>
                                          <p:spTgt spid="31"/>
                                        </p:tgtEl>
                                        <p:attrNameLst>
                                          <p:attrName>ppt_x</p:attrName>
                                          <p:attrName>ppt_y</p:attrName>
                                        </p:attrNameLst>
                                      </p:cBhvr>
                                      <p:rCtr x="-17667" y="0"/>
                                    </p:animMotion>
                                  </p:childTnLst>
                                </p:cTn>
                              </p:par>
                              <p:par>
                                <p:cTn id="112" presetID="10" presetClass="entr" presetSubtype="0" fill="hold" grpId="0" nodeType="withEffect">
                                  <p:stCondLst>
                                    <p:cond delay="100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250"/>
                                        <p:tgtEl>
                                          <p:spTgt spid="28"/>
                                        </p:tgtEl>
                                      </p:cBhvr>
                                    </p:animEffect>
                                  </p:childTnLst>
                                </p:cTn>
                              </p:par>
                              <p:par>
                                <p:cTn id="115" presetID="42" presetClass="path" presetSubtype="0" accel="10000" decel="90000" fill="hold" grpId="1" nodeType="withEffect">
                                  <p:stCondLst>
                                    <p:cond delay="500"/>
                                  </p:stCondLst>
                                  <p:childTnLst>
                                    <p:animMotion origin="layout" path="M 3.6916E-6 -2.94598E-6 L -0.35334 -2.94598E-6 " pathEditMode="relative" rAng="0" ptsTypes="AA">
                                      <p:cBhvr>
                                        <p:cTn id="116" dur="2000" fill="hold"/>
                                        <p:tgtEl>
                                          <p:spTgt spid="28"/>
                                        </p:tgtEl>
                                        <p:attrNameLst>
                                          <p:attrName>ppt_x</p:attrName>
                                          <p:attrName>ppt_y</p:attrName>
                                        </p:attrNameLst>
                                      </p:cBhvr>
                                      <p:rCtr x="-17667" y="0"/>
                                    </p:animMotion>
                                  </p:childTnLst>
                                </p:cTn>
                              </p:par>
                              <p:par>
                                <p:cTn id="117" presetID="10" presetClass="entr" presetSubtype="0" fill="hold" grpId="0" nodeType="withEffect">
                                  <p:stCondLst>
                                    <p:cond delay="125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250"/>
                                        <p:tgtEl>
                                          <p:spTgt spid="29"/>
                                        </p:tgtEl>
                                      </p:cBhvr>
                                    </p:animEffect>
                                  </p:childTnLst>
                                </p:cTn>
                              </p:par>
                              <p:par>
                                <p:cTn id="120" presetID="42" presetClass="path" presetSubtype="0" accel="10000" decel="90000" fill="hold" grpId="1" nodeType="withEffect">
                                  <p:stCondLst>
                                    <p:cond delay="500"/>
                                  </p:stCondLst>
                                  <p:childTnLst>
                                    <p:animMotion origin="layout" path="M 3.6916E-6 -2.94598E-6 L -0.35334 -2.94598E-6 " pathEditMode="relative" rAng="0" ptsTypes="AA">
                                      <p:cBhvr>
                                        <p:cTn id="121" dur="2000" fill="hold"/>
                                        <p:tgtEl>
                                          <p:spTgt spid="29"/>
                                        </p:tgtEl>
                                        <p:attrNameLst>
                                          <p:attrName>ppt_x</p:attrName>
                                          <p:attrName>ppt_y</p:attrName>
                                        </p:attrNameLst>
                                      </p:cBhvr>
                                      <p:rCtr x="-17667" y="0"/>
                                    </p:animMotion>
                                  </p:childTnLst>
                                </p:cTn>
                              </p:par>
                              <p:par>
                                <p:cTn id="122" presetID="10" presetClass="entr" presetSubtype="0" fill="hold" grpId="0" nodeType="withEffect">
                                  <p:stCondLst>
                                    <p:cond delay="150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250"/>
                                        <p:tgtEl>
                                          <p:spTgt spid="30"/>
                                        </p:tgtEl>
                                      </p:cBhvr>
                                    </p:animEffect>
                                  </p:childTnLst>
                                </p:cTn>
                              </p:par>
                              <p:par>
                                <p:cTn id="125" presetID="42" presetClass="path" presetSubtype="0" accel="10000" decel="90000" fill="hold" grpId="1" nodeType="withEffect">
                                  <p:stCondLst>
                                    <p:cond delay="500"/>
                                  </p:stCondLst>
                                  <p:childTnLst>
                                    <p:animMotion origin="layout" path="M 3.6916E-6 -2.94598E-6 L -0.35334 -2.94598E-6 " pathEditMode="relative" rAng="0" ptsTypes="AA">
                                      <p:cBhvr>
                                        <p:cTn id="126" dur="2000" fill="hold"/>
                                        <p:tgtEl>
                                          <p:spTgt spid="30"/>
                                        </p:tgtEl>
                                        <p:attrNameLst>
                                          <p:attrName>ppt_x</p:attrName>
                                          <p:attrName>ppt_y</p:attrName>
                                        </p:attrNameLst>
                                      </p:cBhvr>
                                      <p:rCtr x="-17667" y="0"/>
                                    </p:animMotion>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1" nodeType="click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250"/>
                                        <p:tgtEl>
                                          <p:spTgt spid="26"/>
                                        </p:tgtEl>
                                      </p:cBhvr>
                                    </p:animEffect>
                                  </p:childTnLst>
                                </p:cTn>
                              </p:par>
                              <p:par>
                                <p:cTn id="132" presetID="42" presetClass="path" presetSubtype="0" accel="10000" decel="90000" fill="hold" grpId="0" nodeType="withEffect">
                                  <p:stCondLst>
                                    <p:cond delay="0"/>
                                  </p:stCondLst>
                                  <p:childTnLst>
                                    <p:animMotion origin="layout" path="M 1.45833E-6 -1.11111E-6 L -0.35339 -1.11111E-6 " pathEditMode="relative" rAng="0" ptsTypes="AA">
                                      <p:cBhvr>
                                        <p:cTn id="133" dur="2000" fill="hold"/>
                                        <p:tgtEl>
                                          <p:spTgt spid="26"/>
                                        </p:tgtEl>
                                        <p:attrNameLst>
                                          <p:attrName>ppt_x</p:attrName>
                                          <p:attrName>ppt_y</p:attrName>
                                        </p:attrNameLst>
                                      </p:cBhvr>
                                      <p:rCtr x="-17669" y="0"/>
                                    </p:animMotion>
                                  </p:childTnLst>
                                </p:cTn>
                              </p:par>
                              <p:par>
                                <p:cTn id="134" presetID="10" presetClass="entr" presetSubtype="0" fill="hold" grpId="1" nodeType="withEffect">
                                  <p:stCondLst>
                                    <p:cond delay="750"/>
                                  </p:stCondLst>
                                  <p:childTnLst>
                                    <p:set>
                                      <p:cBhvr>
                                        <p:cTn id="135" dur="1" fill="hold">
                                          <p:stCondLst>
                                            <p:cond delay="0"/>
                                          </p:stCondLst>
                                        </p:cTn>
                                        <p:tgtEl>
                                          <p:spTgt spid="32"/>
                                        </p:tgtEl>
                                        <p:attrNameLst>
                                          <p:attrName>style.visibility</p:attrName>
                                        </p:attrNameLst>
                                      </p:cBhvr>
                                      <p:to>
                                        <p:strVal val="visible"/>
                                      </p:to>
                                    </p:set>
                                    <p:animEffect transition="in" filter="fade">
                                      <p:cBhvr>
                                        <p:cTn id="136" dur="250"/>
                                        <p:tgtEl>
                                          <p:spTgt spid="32"/>
                                        </p:tgtEl>
                                      </p:cBhvr>
                                    </p:animEffect>
                                  </p:childTnLst>
                                </p:cTn>
                              </p:par>
                              <p:par>
                                <p:cTn id="137" presetID="42" presetClass="path" presetSubtype="0" accel="10000" decel="90000" fill="hold" grpId="0" nodeType="withEffect">
                                  <p:stCondLst>
                                    <p:cond delay="500"/>
                                  </p:stCondLst>
                                  <p:childTnLst>
                                    <p:animMotion origin="layout" path="M -3.54167E-6 -4.44444E-6 L -0.35338 -4.44444E-6 " pathEditMode="relative" rAng="0" ptsTypes="AA">
                                      <p:cBhvr>
                                        <p:cTn id="138" dur="2000" fill="hold"/>
                                        <p:tgtEl>
                                          <p:spTgt spid="32"/>
                                        </p:tgtEl>
                                        <p:attrNameLst>
                                          <p:attrName>ppt_x</p:attrName>
                                          <p:attrName>ppt_y</p:attrName>
                                        </p:attrNameLst>
                                      </p:cBhvr>
                                      <p:rCtr x="-17669" y="0"/>
                                    </p:animMotion>
                                  </p:childTnLst>
                                </p:cTn>
                              </p:par>
                              <p:par>
                                <p:cTn id="139" presetID="10" presetClass="entr" presetSubtype="0" fill="hold" grpId="1" nodeType="withEffect">
                                  <p:stCondLst>
                                    <p:cond delay="750"/>
                                  </p:stCondLst>
                                  <p:childTnLst>
                                    <p:set>
                                      <p:cBhvr>
                                        <p:cTn id="140" dur="1" fill="hold">
                                          <p:stCondLst>
                                            <p:cond delay="0"/>
                                          </p:stCondLst>
                                        </p:cTn>
                                        <p:tgtEl>
                                          <p:spTgt spid="33"/>
                                        </p:tgtEl>
                                        <p:attrNameLst>
                                          <p:attrName>style.visibility</p:attrName>
                                        </p:attrNameLst>
                                      </p:cBhvr>
                                      <p:to>
                                        <p:strVal val="visible"/>
                                      </p:to>
                                    </p:set>
                                    <p:animEffect transition="in" filter="fade">
                                      <p:cBhvr>
                                        <p:cTn id="141" dur="250"/>
                                        <p:tgtEl>
                                          <p:spTgt spid="33"/>
                                        </p:tgtEl>
                                      </p:cBhvr>
                                    </p:animEffect>
                                  </p:childTnLst>
                                </p:cTn>
                              </p:par>
                              <p:par>
                                <p:cTn id="142" presetID="42" presetClass="path" presetSubtype="0" accel="10000" decel="90000" fill="hold" grpId="0" nodeType="withEffect">
                                  <p:stCondLst>
                                    <p:cond delay="500"/>
                                  </p:stCondLst>
                                  <p:childTnLst>
                                    <p:animMotion origin="layout" path="M -2.91667E-6 1.85185E-6 L -0.35338 1.85185E-6 " pathEditMode="relative" rAng="0" ptsTypes="AA">
                                      <p:cBhvr>
                                        <p:cTn id="143" dur="2000" fill="hold"/>
                                        <p:tgtEl>
                                          <p:spTgt spid="33"/>
                                        </p:tgtEl>
                                        <p:attrNameLst>
                                          <p:attrName>ppt_x</p:attrName>
                                          <p:attrName>ppt_y</p:attrName>
                                        </p:attrNameLst>
                                      </p:cBhvr>
                                      <p:rCtr x="-176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8" grpId="0" animBg="1"/>
      <p:bldP spid="8" grpId="1" animBg="1"/>
      <p:bldP spid="8" grpId="2" animBg="1"/>
      <p:bldP spid="13" grpId="0" animBg="1"/>
      <p:bldP spid="13" grpId="1" animBg="1"/>
      <p:bldP spid="13" grpId="2" animBg="1"/>
      <p:bldP spid="14" grpId="0" animBg="1"/>
      <p:bldP spid="14" grpId="1" animBg="1"/>
      <p:bldP spid="14" grpId="2" animBg="1"/>
      <p:bldP spid="15" grpId="0" animBg="1"/>
      <p:bldP spid="15" grpId="1" animBg="1"/>
      <p:bldP spid="15" grpId="2" animBg="1"/>
      <p:bldP spid="3" grpId="0" animBg="1"/>
      <p:bldP spid="3" grpId="1" animBg="1"/>
      <p:bldP spid="2" grpId="0"/>
      <p:bldP spid="2" grpId="1"/>
      <p:bldP spid="2" grpId="2"/>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26" grpId="0"/>
      <p:bldP spid="26" grpId="1"/>
      <p:bldP spid="32" grpId="0"/>
      <p:bldP spid="32" grpId="1"/>
      <p:bldP spid="33" grpId="0"/>
      <p:bldP spid="3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0847" y="0"/>
            <a:ext cx="10690306" cy="6858000"/>
          </a:xfrm>
          <a:prstGeom prst="rect">
            <a:avLst/>
          </a:prstGeom>
        </p:spPr>
      </p:pic>
      <p:sp>
        <p:nvSpPr>
          <p:cNvPr id="3" name="Rectangle 2"/>
          <p:cNvSpPr/>
          <p:nvPr/>
        </p:nvSpPr>
        <p:spPr>
          <a:xfrm>
            <a:off x="1151067" y="1140311"/>
            <a:ext cx="1785771"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3659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5169" y="0"/>
            <a:ext cx="10721662" cy="6858000"/>
          </a:xfrm>
          <a:prstGeom prst="rect">
            <a:avLst/>
          </a:prstGeom>
        </p:spPr>
      </p:pic>
    </p:spTree>
    <p:extLst>
      <p:ext uri="{BB962C8B-B14F-4D97-AF65-F5344CB8AC3E}">
        <p14:creationId xmlns:p14="http://schemas.microsoft.com/office/powerpoint/2010/main" val="4092760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2761" y="0"/>
            <a:ext cx="10706477" cy="6858000"/>
          </a:xfrm>
          <a:prstGeom prst="rect">
            <a:avLst/>
          </a:prstGeom>
        </p:spPr>
      </p:pic>
    </p:spTree>
    <p:extLst>
      <p:ext uri="{BB962C8B-B14F-4D97-AF65-F5344CB8AC3E}">
        <p14:creationId xmlns:p14="http://schemas.microsoft.com/office/powerpoint/2010/main" val="402607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9727" y="0"/>
            <a:ext cx="10652546" cy="6858000"/>
          </a:xfrm>
          <a:prstGeom prst="rect">
            <a:avLst/>
          </a:prstGeom>
        </p:spPr>
      </p:pic>
      <p:sp>
        <p:nvSpPr>
          <p:cNvPr id="3" name="Rectangle 2"/>
          <p:cNvSpPr/>
          <p:nvPr/>
        </p:nvSpPr>
        <p:spPr>
          <a:xfrm>
            <a:off x="9563547" y="2119256"/>
            <a:ext cx="1484557" cy="2259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0078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0535" y="0"/>
            <a:ext cx="10710930" cy="6858000"/>
          </a:xfrm>
          <a:prstGeom prst="rect">
            <a:avLst/>
          </a:prstGeom>
        </p:spPr>
      </p:pic>
    </p:spTree>
    <p:extLst>
      <p:ext uri="{BB962C8B-B14F-4D97-AF65-F5344CB8AC3E}">
        <p14:creationId xmlns:p14="http://schemas.microsoft.com/office/powerpoint/2010/main" val="3027212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7182" y="0"/>
            <a:ext cx="10717635" cy="6858000"/>
          </a:xfrm>
          <a:prstGeom prst="rect">
            <a:avLst/>
          </a:prstGeom>
        </p:spPr>
      </p:pic>
      <p:sp>
        <p:nvSpPr>
          <p:cNvPr id="3" name="Rectangle 2"/>
          <p:cNvSpPr/>
          <p:nvPr/>
        </p:nvSpPr>
        <p:spPr>
          <a:xfrm>
            <a:off x="9068696" y="4916244"/>
            <a:ext cx="365761"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59645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7182" y="0"/>
            <a:ext cx="10717635" cy="6858000"/>
          </a:xfrm>
          <a:prstGeom prst="rect">
            <a:avLst/>
          </a:prstGeom>
        </p:spPr>
      </p:pic>
      <p:sp>
        <p:nvSpPr>
          <p:cNvPr id="4" name="Rectangle 3"/>
          <p:cNvSpPr/>
          <p:nvPr/>
        </p:nvSpPr>
        <p:spPr>
          <a:xfrm>
            <a:off x="1183341" y="1118795"/>
            <a:ext cx="1775012"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9267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3183" y="0"/>
            <a:ext cx="10745633" cy="6858000"/>
          </a:xfrm>
          <a:prstGeom prst="rect">
            <a:avLst/>
          </a:prstGeom>
        </p:spPr>
      </p:pic>
    </p:spTree>
    <p:extLst>
      <p:ext uri="{BB962C8B-B14F-4D97-AF65-F5344CB8AC3E}">
        <p14:creationId xmlns:p14="http://schemas.microsoft.com/office/powerpoint/2010/main" val="1580139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6957" y="0"/>
            <a:ext cx="10718085" cy="6858000"/>
          </a:xfrm>
          <a:prstGeom prst="rect">
            <a:avLst/>
          </a:prstGeom>
        </p:spPr>
      </p:pic>
      <p:sp>
        <p:nvSpPr>
          <p:cNvPr id="3" name="Rectangle 2"/>
          <p:cNvSpPr/>
          <p:nvPr/>
        </p:nvSpPr>
        <p:spPr>
          <a:xfrm>
            <a:off x="1194098" y="1118796"/>
            <a:ext cx="1753497"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8806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34388" y="0"/>
            <a:ext cx="10723223" cy="6858000"/>
          </a:xfrm>
          <a:prstGeom prst="rect">
            <a:avLst/>
          </a:prstGeom>
        </p:spPr>
      </p:pic>
      <p:sp>
        <p:nvSpPr>
          <p:cNvPr id="3" name="Rectangle 2"/>
          <p:cNvSpPr/>
          <p:nvPr/>
        </p:nvSpPr>
        <p:spPr>
          <a:xfrm>
            <a:off x="6368526" y="5986630"/>
            <a:ext cx="602429" cy="279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4587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5"/>
          <p:cNvSpPr>
            <a:spLocks noGrp="1"/>
          </p:cNvSpPr>
          <p:nvPr>
            <p:ph type="title"/>
          </p:nvPr>
        </p:nvSpPr>
        <p:spPr/>
        <p:txBody>
          <a:bodyPr/>
          <a:lstStyle/>
          <a:p>
            <a:r>
              <a:rPr lang="en-US" dirty="0"/>
              <a:t>Cortana Intelligence Suite</a:t>
            </a:r>
            <a:br>
              <a:rPr lang="en-US" dirty="0"/>
            </a:br>
            <a:r>
              <a:rPr lang="en-US" sz="2745" dirty="0"/>
              <a:t>Transform data into intelligent action </a:t>
            </a:r>
          </a:p>
        </p:txBody>
      </p:sp>
      <p:grpSp>
        <p:nvGrpSpPr>
          <p:cNvPr id="129" name="Group 128"/>
          <p:cNvGrpSpPr/>
          <p:nvPr/>
        </p:nvGrpSpPr>
        <p:grpSpPr>
          <a:xfrm>
            <a:off x="9400221" y="1633927"/>
            <a:ext cx="2196985" cy="4524566"/>
            <a:chOff x="9588714" y="1666194"/>
            <a:chExt cx="2241039" cy="4615293"/>
          </a:xfrm>
        </p:grpSpPr>
        <p:sp>
          <p:nvSpPr>
            <p:cNvPr id="130" name="Rectangle 129"/>
            <p:cNvSpPr/>
            <p:nvPr/>
          </p:nvSpPr>
          <p:spPr>
            <a:xfrm>
              <a:off x="10329146" y="5953575"/>
              <a:ext cx="1500607" cy="327912"/>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ea typeface="+mn-ea"/>
                  <a:cs typeface="+mn-cs"/>
                </a:rPr>
                <a:t>Action</a:t>
              </a:r>
            </a:p>
          </p:txBody>
        </p:sp>
        <p:sp>
          <p:nvSpPr>
            <p:cNvPr id="131" name="Freeform 130"/>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32" name="TextBox 131"/>
            <p:cNvSpPr txBox="1"/>
            <p:nvPr/>
          </p:nvSpPr>
          <p:spPr>
            <a:xfrm>
              <a:off x="10381650" y="1978779"/>
              <a:ext cx="1090058" cy="461622"/>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133" name="TextBox 132"/>
            <p:cNvSpPr txBox="1"/>
            <p:nvPr/>
          </p:nvSpPr>
          <p:spPr>
            <a:xfrm>
              <a:off x="10650440" y="5204331"/>
              <a:ext cx="868271" cy="332399"/>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134" name="Group 133"/>
            <p:cNvGrpSpPr/>
            <p:nvPr/>
          </p:nvGrpSpPr>
          <p:grpSpPr>
            <a:xfrm>
              <a:off x="9984119" y="2016920"/>
              <a:ext cx="377227" cy="385340"/>
              <a:chOff x="6112510" y="6954657"/>
              <a:chExt cx="1181100" cy="1206500"/>
            </a:xfrm>
            <a:solidFill>
              <a:srgbClr val="0078D7"/>
            </a:solidFill>
          </p:grpSpPr>
          <p:sp>
            <p:nvSpPr>
              <p:cNvPr id="15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5" name="Group 134"/>
            <p:cNvGrpSpPr/>
            <p:nvPr/>
          </p:nvGrpSpPr>
          <p:grpSpPr>
            <a:xfrm>
              <a:off x="10034296" y="5129436"/>
              <a:ext cx="385751" cy="482188"/>
              <a:chOff x="2954338" y="6831013"/>
              <a:chExt cx="1041400" cy="1301750"/>
            </a:xfrm>
            <a:solidFill>
              <a:srgbClr val="0078D7"/>
            </a:solidFill>
          </p:grpSpPr>
          <p:sp>
            <p:nvSpPr>
              <p:cNvPr id="150"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51"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6" name="Group 135"/>
            <p:cNvGrpSpPr/>
            <p:nvPr/>
          </p:nvGrpSpPr>
          <p:grpSpPr>
            <a:xfrm>
              <a:off x="9872701" y="3060921"/>
              <a:ext cx="1878892" cy="1542780"/>
              <a:chOff x="9910801" y="2434267"/>
              <a:chExt cx="1878892" cy="1542780"/>
            </a:xfrm>
          </p:grpSpPr>
          <p:sp>
            <p:nvSpPr>
              <p:cNvPr id="137" name="TextBox 136"/>
              <p:cNvSpPr txBox="1"/>
              <p:nvPr/>
            </p:nvSpPr>
            <p:spPr>
              <a:xfrm>
                <a:off x="9910801" y="3234749"/>
                <a:ext cx="1090058" cy="461622"/>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138" name="Group 137"/>
              <p:cNvGrpSpPr/>
              <p:nvPr/>
            </p:nvGrpSpPr>
            <p:grpSpPr>
              <a:xfrm>
                <a:off x="10012430" y="2917883"/>
                <a:ext cx="462396" cy="357669"/>
                <a:chOff x="5007615" y="2323753"/>
                <a:chExt cx="649029" cy="502032"/>
              </a:xfrm>
              <a:solidFill>
                <a:srgbClr val="0078D7"/>
              </a:solidFill>
            </p:grpSpPr>
            <p:sp>
              <p:nvSpPr>
                <p:cNvPr id="148" name="Freeform 14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49" name="Freeform 14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9" name="Group 138"/>
              <p:cNvGrpSpPr/>
              <p:nvPr/>
            </p:nvGrpSpPr>
            <p:grpSpPr>
              <a:xfrm>
                <a:off x="10486805" y="2434267"/>
                <a:ext cx="1302888" cy="1542780"/>
                <a:chOff x="10486805" y="2923046"/>
                <a:chExt cx="1302888" cy="1542780"/>
              </a:xfrm>
            </p:grpSpPr>
            <p:sp>
              <p:nvSpPr>
                <p:cNvPr id="140" name="Rectangle 139"/>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TextBox 140"/>
                <p:cNvSpPr txBox="1"/>
                <p:nvPr/>
              </p:nvSpPr>
              <p:spPr>
                <a:xfrm>
                  <a:off x="11212738" y="3022354"/>
                  <a:ext cx="473389" cy="161553"/>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Web</a:t>
                  </a:r>
                </a:p>
              </p:txBody>
            </p:sp>
            <p:sp>
              <p:nvSpPr>
                <p:cNvPr id="142" name="TextBox 141"/>
                <p:cNvSpPr txBox="1"/>
                <p:nvPr/>
              </p:nvSpPr>
              <p:spPr>
                <a:xfrm>
                  <a:off x="11212738" y="3571986"/>
                  <a:ext cx="473389" cy="161553"/>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Mobile</a:t>
                  </a:r>
                </a:p>
              </p:txBody>
            </p:sp>
            <p:sp>
              <p:nvSpPr>
                <p:cNvPr id="143" name="TextBox 142"/>
                <p:cNvSpPr txBox="1"/>
                <p:nvPr/>
              </p:nvSpPr>
              <p:spPr>
                <a:xfrm>
                  <a:off x="11212738" y="4160203"/>
                  <a:ext cx="473389" cy="161553"/>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Bots</a:t>
                  </a:r>
                </a:p>
              </p:txBody>
            </p:sp>
            <p:sp>
              <p:nvSpPr>
                <p:cNvPr id="144" name="Freeform 143"/>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45" name="Freeform 144"/>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46" name="Freeform 145"/>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7" name="Straight Connector 146"/>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156" name="Group 155"/>
          <p:cNvGrpSpPr/>
          <p:nvPr/>
        </p:nvGrpSpPr>
        <p:grpSpPr>
          <a:xfrm>
            <a:off x="7185375" y="1624961"/>
            <a:ext cx="2517255" cy="4461764"/>
            <a:chOff x="7329456" y="1657048"/>
            <a:chExt cx="2567731" cy="4551232"/>
          </a:xfrm>
        </p:grpSpPr>
        <p:sp>
          <p:nvSpPr>
            <p:cNvPr id="157" name="Rectangle 156"/>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8" name="Rectangle 157"/>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59" name="Rectangle 158"/>
            <p:cNvSpPr/>
            <p:nvPr/>
          </p:nvSpPr>
          <p:spPr>
            <a:xfrm>
              <a:off x="8282077" y="3724639"/>
              <a:ext cx="1268870"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160" name="Group 159"/>
            <p:cNvGrpSpPr/>
            <p:nvPr/>
          </p:nvGrpSpPr>
          <p:grpSpPr>
            <a:xfrm>
              <a:off x="7886100" y="3695712"/>
              <a:ext cx="315759" cy="315759"/>
              <a:chOff x="3236100" y="589298"/>
              <a:chExt cx="5641200" cy="5641200"/>
            </a:xfrm>
          </p:grpSpPr>
          <p:sp>
            <p:nvSpPr>
              <p:cNvPr id="179" name="Freeform 17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0" name="Freeform 17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61" name="Straight Connector 160"/>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2" name="Group 161"/>
            <p:cNvGrpSpPr/>
            <p:nvPr/>
          </p:nvGrpSpPr>
          <p:grpSpPr>
            <a:xfrm rot="13500000">
              <a:off x="9515255" y="6028138"/>
              <a:ext cx="181498" cy="178786"/>
              <a:chOff x="402446" y="5872915"/>
              <a:chExt cx="292608" cy="288235"/>
            </a:xfrm>
            <a:solidFill>
              <a:srgbClr val="FFFFFF">
                <a:lumMod val="85000"/>
              </a:srgbClr>
            </a:solidFill>
          </p:grpSpPr>
          <p:cxnSp>
            <p:nvCxnSpPr>
              <p:cNvPr id="177" name="Straight Connector 176"/>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78" name="Straight Connector 177"/>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63" name="Straight Connector 162"/>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64" name="Rectangle 163"/>
            <p:cNvSpPr/>
            <p:nvPr/>
          </p:nvSpPr>
          <p:spPr>
            <a:xfrm>
              <a:off x="8282077" y="3055939"/>
              <a:ext cx="1268870" cy="430887"/>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165" name="Rectangle 164"/>
            <p:cNvSpPr/>
            <p:nvPr/>
          </p:nvSpPr>
          <p:spPr>
            <a:xfrm>
              <a:off x="8282077" y="2443589"/>
              <a:ext cx="1268870" cy="43088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166" name="Group 165"/>
            <p:cNvGrpSpPr/>
            <p:nvPr/>
          </p:nvGrpSpPr>
          <p:grpSpPr>
            <a:xfrm>
              <a:off x="7830264" y="2521994"/>
              <a:ext cx="427431" cy="274077"/>
              <a:chOff x="7822816" y="2717080"/>
              <a:chExt cx="427431" cy="274077"/>
            </a:xfrm>
          </p:grpSpPr>
          <p:sp>
            <p:nvSpPr>
              <p:cNvPr id="175" name="Freeform 17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7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67" name="Rectangle 166"/>
            <p:cNvSpPr/>
            <p:nvPr/>
          </p:nvSpPr>
          <p:spPr>
            <a:xfrm>
              <a:off x="8241821" y="5297166"/>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168" name="Group 167"/>
            <p:cNvGrpSpPr/>
            <p:nvPr/>
          </p:nvGrpSpPr>
          <p:grpSpPr>
            <a:xfrm>
              <a:off x="7884058" y="5324140"/>
              <a:ext cx="324905" cy="207663"/>
              <a:chOff x="7884058" y="5368509"/>
              <a:chExt cx="324905" cy="207663"/>
            </a:xfrm>
          </p:grpSpPr>
          <p:sp>
            <p:nvSpPr>
              <p:cNvPr id="17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17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17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17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17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69" name="Freeform 168"/>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81" name="Group 180"/>
          <p:cNvGrpSpPr/>
          <p:nvPr/>
        </p:nvGrpSpPr>
        <p:grpSpPr>
          <a:xfrm>
            <a:off x="1979672" y="1624961"/>
            <a:ext cx="2330705" cy="4461764"/>
            <a:chOff x="2019368" y="1657048"/>
            <a:chExt cx="2377440" cy="4551232"/>
          </a:xfrm>
        </p:grpSpPr>
        <p:sp>
          <p:nvSpPr>
            <p:cNvPr id="182" name="Rectangle 181"/>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83" name="Rectangle 182"/>
            <p:cNvSpPr/>
            <p:nvPr/>
          </p:nvSpPr>
          <p:spPr>
            <a:xfrm>
              <a:off x="2652706" y="3724639"/>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84" name="Straight Connector 183"/>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85" name="Group 184"/>
            <p:cNvGrpSpPr/>
            <p:nvPr/>
          </p:nvGrpSpPr>
          <p:grpSpPr>
            <a:xfrm rot="13500000">
              <a:off x="4205167" y="6028138"/>
              <a:ext cx="181498" cy="178786"/>
              <a:chOff x="402446" y="5872915"/>
              <a:chExt cx="292608" cy="288235"/>
            </a:xfrm>
            <a:solidFill>
              <a:srgbClr val="FFFFFF">
                <a:lumMod val="85000"/>
              </a:srgbClr>
            </a:solidFill>
          </p:grpSpPr>
          <p:cxnSp>
            <p:nvCxnSpPr>
              <p:cNvPr id="194" name="Straight Connector 193"/>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95" name="Straight Connector 194"/>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9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9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19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88" name="Rectangle 187"/>
            <p:cNvSpPr/>
            <p:nvPr/>
          </p:nvSpPr>
          <p:spPr>
            <a:xfrm>
              <a:off x="2652706" y="2528227"/>
              <a:ext cx="1271016" cy="26161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latin typeface="Segoe UI"/>
                <a:ea typeface="+mn-ea"/>
                <a:cs typeface="+mn-cs"/>
              </a:endParaRPr>
            </a:p>
          </p:txBody>
        </p:sp>
        <p:sp>
          <p:nvSpPr>
            <p:cNvPr id="189" name="Freeform 188"/>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0" name="Freeform 189"/>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6" name="Rectangle 195"/>
          <p:cNvSpPr/>
          <p:nvPr/>
        </p:nvSpPr>
        <p:spPr bwMode="auto">
          <a:xfrm>
            <a:off x="5785539" y="1624962"/>
            <a:ext cx="1703207" cy="410508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97" name="Rectangle 196"/>
          <p:cNvSpPr/>
          <p:nvPr/>
        </p:nvSpPr>
        <p:spPr>
          <a:xfrm>
            <a:off x="6215878" y="3485958"/>
            <a:ext cx="1243927" cy="58836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198" name="Rectangle 197"/>
          <p:cNvSpPr/>
          <p:nvPr/>
        </p:nvSpPr>
        <p:spPr>
          <a:xfrm>
            <a:off x="6215878" y="4199887"/>
            <a:ext cx="1243927"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199" name="Rectangle 198"/>
          <p:cNvSpPr/>
          <p:nvPr/>
        </p:nvSpPr>
        <p:spPr>
          <a:xfrm>
            <a:off x="5022363" y="5816724"/>
            <a:ext cx="1426914" cy="362072"/>
          </a:xfrm>
          <a:prstGeom prst="rect">
            <a:avLst/>
          </a:prstGeom>
        </p:spPr>
        <p:txBody>
          <a:bodyPr wrap="none" lIns="0" tIns="0" rIns="0" bIns="0" anchor="ctr">
            <a:sp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ea typeface="+mn-ea"/>
                <a:cs typeface="+mn-cs"/>
              </a:rPr>
              <a:t>Intelligence</a:t>
            </a:r>
            <a:endParaRPr kumimoji="0" lang="en-US" sz="1765" b="1"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sp>
        <p:nvSpPr>
          <p:cNvPr id="200" name="Rectangle 199"/>
          <p:cNvSpPr/>
          <p:nvPr/>
        </p:nvSpPr>
        <p:spPr>
          <a:xfrm>
            <a:off x="6215878" y="2996353"/>
            <a:ext cx="1243927" cy="42241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sp>
        <p:nvSpPr>
          <p:cNvPr id="201" name="Rectangle 200"/>
          <p:cNvSpPr/>
          <p:nvPr/>
        </p:nvSpPr>
        <p:spPr>
          <a:xfrm>
            <a:off x="6215878" y="2396040"/>
            <a:ext cx="1243927" cy="424090"/>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grpSp>
        <p:nvGrpSpPr>
          <p:cNvPr id="202" name="Group 201"/>
          <p:cNvGrpSpPr/>
          <p:nvPr/>
        </p:nvGrpSpPr>
        <p:grpSpPr>
          <a:xfrm>
            <a:off x="5865099" y="4202162"/>
            <a:ext cx="345723" cy="265580"/>
            <a:chOff x="1260022" y="5196402"/>
            <a:chExt cx="3273425" cy="2514600"/>
          </a:xfrm>
          <a:solidFill>
            <a:srgbClr val="FFFFFF"/>
          </a:solidFill>
        </p:grpSpPr>
        <p:sp>
          <p:nvSpPr>
            <p:cNvPr id="203" name="Freeform 20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20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20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20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07" name="Freeform 206"/>
          <p:cNvSpPr>
            <a:spLocks/>
          </p:cNvSpPr>
          <p:nvPr/>
        </p:nvSpPr>
        <p:spPr bwMode="auto">
          <a:xfrm>
            <a:off x="5866389" y="3644346"/>
            <a:ext cx="359178" cy="27180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sp>
        <p:nvSpPr>
          <p:cNvPr id="208" name="Freeform 207"/>
          <p:cNvSpPr/>
          <p:nvPr/>
        </p:nvSpPr>
        <p:spPr bwMode="auto">
          <a:xfrm flipH="1">
            <a:off x="5908788" y="2472737"/>
            <a:ext cx="261998" cy="27725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p:nvSpPr>
        <p:spPr bwMode="auto">
          <a:xfrm>
            <a:off x="3964293" y="1624962"/>
            <a:ext cx="1703207" cy="410508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rtl="0"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210" name="Rectangle 209"/>
          <p:cNvSpPr/>
          <p:nvPr/>
        </p:nvSpPr>
        <p:spPr>
          <a:xfrm>
            <a:off x="4420061" y="2996353"/>
            <a:ext cx="1246030" cy="42241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211" name="Rectangle 210"/>
          <p:cNvSpPr/>
          <p:nvPr/>
        </p:nvSpPr>
        <p:spPr>
          <a:xfrm>
            <a:off x="4406516" y="2479014"/>
            <a:ext cx="1246030" cy="25646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212" name="Group 211"/>
          <p:cNvGrpSpPr/>
          <p:nvPr/>
        </p:nvGrpSpPr>
        <p:grpSpPr>
          <a:xfrm>
            <a:off x="4104681" y="3058522"/>
            <a:ext cx="243376" cy="298078"/>
            <a:chOff x="-3084513" y="3390510"/>
            <a:chExt cx="2716213" cy="3363913"/>
          </a:xfrm>
          <a:solidFill>
            <a:srgbClr val="FFFFFF"/>
          </a:solidFill>
        </p:grpSpPr>
        <p:sp>
          <p:nvSpPr>
            <p:cNvPr id="21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1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15" name="Group 214"/>
          <p:cNvGrpSpPr/>
          <p:nvPr/>
        </p:nvGrpSpPr>
        <p:grpSpPr>
          <a:xfrm>
            <a:off x="486929" y="1633927"/>
            <a:ext cx="1818277" cy="4521249"/>
            <a:chOff x="496692" y="1666194"/>
            <a:chExt cx="1854737" cy="4611909"/>
          </a:xfrm>
        </p:grpSpPr>
        <p:sp>
          <p:nvSpPr>
            <p:cNvPr id="216" name="TextBox 215"/>
            <p:cNvSpPr txBox="1"/>
            <p:nvPr/>
          </p:nvSpPr>
          <p:spPr>
            <a:xfrm>
              <a:off x="1261370" y="1927965"/>
              <a:ext cx="1090059" cy="563250"/>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Data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Sources</a:t>
              </a:r>
            </a:p>
          </p:txBody>
        </p:sp>
        <p:sp>
          <p:nvSpPr>
            <p:cNvPr id="217" name="TextBox 216"/>
            <p:cNvSpPr txBox="1"/>
            <p:nvPr/>
          </p:nvSpPr>
          <p:spPr>
            <a:xfrm>
              <a:off x="1214236" y="3529646"/>
              <a:ext cx="1090059" cy="579230"/>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sp>
          <p:nvSpPr>
            <p:cNvPr id="218" name="TextBox 217"/>
            <p:cNvSpPr txBox="1"/>
            <p:nvPr/>
          </p:nvSpPr>
          <p:spPr>
            <a:xfrm>
              <a:off x="1261370" y="4995093"/>
              <a:ext cx="974964" cy="616531"/>
            </a:xfrm>
            <a:prstGeom prst="rect">
              <a:avLst/>
            </a:prstGeom>
            <a:noFill/>
          </p:spPr>
          <p:txBody>
            <a:bodyPr wrap="square" lIns="0" tIns="143407" rIns="179259" bIns="143407" rtlCol="0">
              <a:noAutofit/>
            </a:bodyPr>
            <a:lstStyle/>
            <a:p>
              <a:pPr marL="0" marR="0" lvl="0" indent="0" algn="l" defTabSz="914192" rtl="0"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Sensors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and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devices</a:t>
              </a:r>
            </a:p>
          </p:txBody>
        </p:sp>
        <p:sp>
          <p:nvSpPr>
            <p:cNvPr id="219" name="Rectangle 218"/>
            <p:cNvSpPr/>
            <p:nvPr/>
          </p:nvSpPr>
          <p:spPr>
            <a:xfrm>
              <a:off x="813890" y="5956959"/>
              <a:ext cx="933597" cy="321144"/>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ea typeface="+mn-ea"/>
                  <a:cs typeface="+mn-cs"/>
                </a:rPr>
                <a:t>Data</a:t>
              </a:r>
            </a:p>
          </p:txBody>
        </p:sp>
        <p:grpSp>
          <p:nvGrpSpPr>
            <p:cNvPr id="220" name="Group 219"/>
            <p:cNvGrpSpPr/>
            <p:nvPr/>
          </p:nvGrpSpPr>
          <p:grpSpPr>
            <a:xfrm>
              <a:off x="1789019" y="1666194"/>
              <a:ext cx="308472" cy="4199169"/>
              <a:chOff x="1776319" y="1369399"/>
              <a:chExt cx="308472" cy="3830198"/>
            </a:xfrm>
          </p:grpSpPr>
          <p:sp>
            <p:nvSpPr>
              <p:cNvPr id="235" name="Freeform 23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36" name="Straight Connector 235"/>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21"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a typeface="+mn-ea"/>
                <a:cs typeface="+mn-cs"/>
              </a:endParaRPr>
            </a:p>
          </p:txBody>
        </p:sp>
        <p:grpSp>
          <p:nvGrpSpPr>
            <p:cNvPr id="222" name="Group 221"/>
            <p:cNvGrpSpPr/>
            <p:nvPr/>
          </p:nvGrpSpPr>
          <p:grpSpPr>
            <a:xfrm>
              <a:off x="532519" y="3627377"/>
              <a:ext cx="522040" cy="533547"/>
              <a:chOff x="2308225" y="7734300"/>
              <a:chExt cx="1368425" cy="1398588"/>
            </a:xfrm>
            <a:solidFill>
              <a:srgbClr val="0078D7"/>
            </a:solidFill>
          </p:grpSpPr>
          <p:sp>
            <p:nvSpPr>
              <p:cNvPr id="224"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25"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26"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27"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28"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29"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30"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31"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32"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33"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234"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223" name="Freeform 222"/>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237" name="Group 236"/>
          <p:cNvGrpSpPr>
            <a:grpSpLocks noChangeAspect="1"/>
          </p:cNvGrpSpPr>
          <p:nvPr/>
        </p:nvGrpSpPr>
        <p:grpSpPr>
          <a:xfrm>
            <a:off x="5890415" y="3077768"/>
            <a:ext cx="288271" cy="286856"/>
            <a:chOff x="8580718" y="793097"/>
            <a:chExt cx="2587625" cy="2574925"/>
          </a:xfrm>
        </p:grpSpPr>
        <p:sp>
          <p:nvSpPr>
            <p:cNvPr id="238"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40" name="Group 239"/>
          <p:cNvGrpSpPr>
            <a:grpSpLocks noChangeAspect="1"/>
          </p:cNvGrpSpPr>
          <p:nvPr/>
        </p:nvGrpSpPr>
        <p:grpSpPr>
          <a:xfrm>
            <a:off x="4083686" y="2472736"/>
            <a:ext cx="286856" cy="224881"/>
            <a:chOff x="8588655" y="3482322"/>
            <a:chExt cx="2571750" cy="2016125"/>
          </a:xfrm>
        </p:grpSpPr>
        <p:sp>
          <p:nvSpPr>
            <p:cNvPr id="241"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2"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2004604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2167" y="0"/>
            <a:ext cx="10747665" cy="6858000"/>
          </a:xfrm>
          <a:prstGeom prst="rect">
            <a:avLst/>
          </a:prstGeom>
        </p:spPr>
      </p:pic>
      <p:sp>
        <p:nvSpPr>
          <p:cNvPr id="3" name="Rectangle 2"/>
          <p:cNvSpPr/>
          <p:nvPr/>
        </p:nvSpPr>
        <p:spPr>
          <a:xfrm>
            <a:off x="8337175" y="876748"/>
            <a:ext cx="1048872"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025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6116" y="0"/>
            <a:ext cx="10699767" cy="6858000"/>
          </a:xfrm>
          <a:prstGeom prst="rect">
            <a:avLst/>
          </a:prstGeom>
        </p:spPr>
      </p:pic>
      <p:sp>
        <p:nvSpPr>
          <p:cNvPr id="3" name="Rectangle 2"/>
          <p:cNvSpPr/>
          <p:nvPr/>
        </p:nvSpPr>
        <p:spPr>
          <a:xfrm>
            <a:off x="6298602" y="5975873"/>
            <a:ext cx="1667436" cy="2850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7780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0411" y="0"/>
            <a:ext cx="10671177" cy="6858000"/>
          </a:xfrm>
          <a:prstGeom prst="rect">
            <a:avLst/>
          </a:prstGeom>
        </p:spPr>
      </p:pic>
    </p:spTree>
    <p:extLst>
      <p:ext uri="{BB962C8B-B14F-4D97-AF65-F5344CB8AC3E}">
        <p14:creationId xmlns:p14="http://schemas.microsoft.com/office/powerpoint/2010/main" val="2010089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2209" y="0"/>
            <a:ext cx="10627582" cy="6858000"/>
          </a:xfrm>
          <a:prstGeom prst="rect">
            <a:avLst/>
          </a:prstGeom>
        </p:spPr>
      </p:pic>
      <p:sp>
        <p:nvSpPr>
          <p:cNvPr id="3" name="Rectangle 2"/>
          <p:cNvSpPr/>
          <p:nvPr/>
        </p:nvSpPr>
        <p:spPr>
          <a:xfrm>
            <a:off x="6906409" y="5986631"/>
            <a:ext cx="1742739" cy="2528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6028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0907" y="0"/>
            <a:ext cx="10770185" cy="6858000"/>
          </a:xfrm>
          <a:prstGeom prst="rect">
            <a:avLst/>
          </a:prstGeom>
        </p:spPr>
      </p:pic>
    </p:spTree>
    <p:extLst>
      <p:ext uri="{BB962C8B-B14F-4D97-AF65-F5344CB8AC3E}">
        <p14:creationId xmlns:p14="http://schemas.microsoft.com/office/powerpoint/2010/main" val="577864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7182" y="0"/>
            <a:ext cx="10717635" cy="6858000"/>
          </a:xfrm>
          <a:prstGeom prst="rect">
            <a:avLst/>
          </a:prstGeom>
        </p:spPr>
      </p:pic>
      <p:sp>
        <p:nvSpPr>
          <p:cNvPr id="3" name="Rectangle 2"/>
          <p:cNvSpPr/>
          <p:nvPr/>
        </p:nvSpPr>
        <p:spPr>
          <a:xfrm>
            <a:off x="3146611" y="2592593"/>
            <a:ext cx="1382358" cy="8875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7502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8792" y="0"/>
            <a:ext cx="10734416" cy="6858000"/>
          </a:xfrm>
          <a:prstGeom prst="rect">
            <a:avLst/>
          </a:prstGeom>
        </p:spPr>
      </p:pic>
      <p:sp>
        <p:nvSpPr>
          <p:cNvPr id="3" name="Rectangle 2"/>
          <p:cNvSpPr/>
          <p:nvPr/>
        </p:nvSpPr>
        <p:spPr>
          <a:xfrm>
            <a:off x="5459505" y="5459506"/>
            <a:ext cx="1688951" cy="25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0561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4330" y="0"/>
            <a:ext cx="10703340" cy="6858000"/>
          </a:xfrm>
          <a:prstGeom prst="rect">
            <a:avLst/>
          </a:prstGeom>
        </p:spPr>
      </p:pic>
    </p:spTree>
    <p:extLst>
      <p:ext uri="{BB962C8B-B14F-4D97-AF65-F5344CB8AC3E}">
        <p14:creationId xmlns:p14="http://schemas.microsoft.com/office/powerpoint/2010/main" val="1208446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8969" y="0"/>
            <a:ext cx="10714061" cy="6858000"/>
          </a:xfrm>
          <a:prstGeom prst="rect">
            <a:avLst/>
          </a:prstGeom>
        </p:spPr>
      </p:pic>
      <p:sp>
        <p:nvSpPr>
          <p:cNvPr id="3" name="Rectangle 2"/>
          <p:cNvSpPr/>
          <p:nvPr/>
        </p:nvSpPr>
        <p:spPr>
          <a:xfrm>
            <a:off x="6502996" y="5997388"/>
            <a:ext cx="1495315" cy="2528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82181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1591" y="0"/>
            <a:ext cx="10728817" cy="6858000"/>
          </a:xfrm>
          <a:prstGeom prst="rect">
            <a:avLst/>
          </a:prstGeom>
        </p:spPr>
      </p:pic>
    </p:spTree>
    <p:extLst>
      <p:ext uri="{BB962C8B-B14F-4D97-AF65-F5344CB8AC3E}">
        <p14:creationId xmlns:p14="http://schemas.microsoft.com/office/powerpoint/2010/main" val="2554195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59345"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Pay for performance </a:t>
            </a:r>
          </a:p>
        </p:txBody>
      </p:sp>
      <p:sp>
        <p:nvSpPr>
          <p:cNvPr id="117" name="Rectangle 116"/>
          <p:cNvSpPr/>
          <p:nvPr/>
        </p:nvSpPr>
        <p:spPr bwMode="auto">
          <a:xfrm>
            <a:off x="9059345"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Operational efficiency</a:t>
            </a:r>
          </a:p>
        </p:txBody>
      </p:sp>
      <p:sp>
        <p:nvSpPr>
          <p:cNvPr id="118" name="Rectangle 117"/>
          <p:cNvSpPr/>
          <p:nvPr/>
        </p:nvSpPr>
        <p:spPr bwMode="auto">
          <a:xfrm>
            <a:off x="9059345" y="429380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Smart buildings</a:t>
            </a:r>
          </a:p>
        </p:txBody>
      </p:sp>
      <p:sp>
        <p:nvSpPr>
          <p:cNvPr id="119" name="Rectangle 118"/>
          <p:cNvSpPr/>
          <p:nvPr/>
        </p:nvSpPr>
        <p:spPr bwMode="auto">
          <a:xfrm>
            <a:off x="9059345" y="502293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Predictive maintenance</a:t>
            </a:r>
          </a:p>
        </p:txBody>
      </p:sp>
      <p:sp>
        <p:nvSpPr>
          <p:cNvPr id="120" name="Rectangle 119"/>
          <p:cNvSpPr/>
          <p:nvPr/>
        </p:nvSpPr>
        <p:spPr bwMode="auto">
          <a:xfrm>
            <a:off x="9059345" y="5752064"/>
            <a:ext cx="2889343"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Supply chain </a:t>
            </a:r>
            <a:b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b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management</a:t>
            </a:r>
          </a:p>
        </p:txBody>
      </p:sp>
      <p:sp>
        <p:nvSpPr>
          <p:cNvPr id="122" name="Rectangle 121"/>
          <p:cNvSpPr/>
          <p:nvPr/>
        </p:nvSpPr>
        <p:spPr bwMode="auto">
          <a:xfrm>
            <a:off x="6131345" y="2835544"/>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Lifetime customer value </a:t>
            </a:r>
          </a:p>
        </p:txBody>
      </p:sp>
      <p:sp>
        <p:nvSpPr>
          <p:cNvPr id="123" name="Rectangle 122"/>
          <p:cNvSpPr/>
          <p:nvPr/>
        </p:nvSpPr>
        <p:spPr bwMode="auto">
          <a:xfrm>
            <a:off x="6131345" y="356467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Personalized offers</a:t>
            </a:r>
          </a:p>
        </p:txBody>
      </p:sp>
      <p:sp>
        <p:nvSpPr>
          <p:cNvPr id="124" name="Rectangle 123"/>
          <p:cNvSpPr/>
          <p:nvPr/>
        </p:nvSpPr>
        <p:spPr bwMode="auto">
          <a:xfrm>
            <a:off x="6131345" y="4293806"/>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Product recommendation</a:t>
            </a:r>
          </a:p>
        </p:txBody>
      </p:sp>
      <p:sp>
        <p:nvSpPr>
          <p:cNvPr id="128" name="Rectangle 127"/>
          <p:cNvSpPr/>
          <p:nvPr/>
        </p:nvSpPr>
        <p:spPr bwMode="auto">
          <a:xfrm>
            <a:off x="3203346"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Fraud detection</a:t>
            </a:r>
          </a:p>
        </p:txBody>
      </p:sp>
      <p:sp>
        <p:nvSpPr>
          <p:cNvPr id="129" name="Rectangle 128"/>
          <p:cNvSpPr/>
          <p:nvPr/>
        </p:nvSpPr>
        <p:spPr bwMode="auto">
          <a:xfrm>
            <a:off x="3203346"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Credit risk management</a:t>
            </a:r>
          </a:p>
        </p:txBody>
      </p:sp>
      <p:sp>
        <p:nvSpPr>
          <p:cNvPr id="151" name="Rectangle 150"/>
          <p:cNvSpPr/>
          <p:nvPr/>
        </p:nvSpPr>
        <p:spPr bwMode="auto">
          <a:xfrm>
            <a:off x="275346"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Customer acquisition </a:t>
            </a:r>
          </a:p>
        </p:txBody>
      </p:sp>
      <p:sp>
        <p:nvSpPr>
          <p:cNvPr id="154" name="Rectangle 153"/>
          <p:cNvSpPr/>
          <p:nvPr/>
        </p:nvSpPr>
        <p:spPr bwMode="auto">
          <a:xfrm>
            <a:off x="275346"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Cross-sell and upsell </a:t>
            </a:r>
          </a:p>
        </p:txBody>
      </p:sp>
      <p:sp>
        <p:nvSpPr>
          <p:cNvPr id="155" name="Rectangle 154"/>
          <p:cNvSpPr/>
          <p:nvPr/>
        </p:nvSpPr>
        <p:spPr bwMode="auto">
          <a:xfrm>
            <a:off x="275346" y="429380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Loyalty programs </a:t>
            </a:r>
          </a:p>
        </p:txBody>
      </p:sp>
      <p:sp>
        <p:nvSpPr>
          <p:cNvPr id="156" name="Rectangle 155"/>
          <p:cNvSpPr/>
          <p:nvPr/>
        </p:nvSpPr>
        <p:spPr bwMode="auto">
          <a:xfrm>
            <a:off x="275346" y="502293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Marketing mix optimization</a:t>
            </a:r>
          </a:p>
        </p:txBody>
      </p:sp>
      <p:sp>
        <p:nvSpPr>
          <p:cNvPr id="2" name="Title 1"/>
          <p:cNvSpPr>
            <a:spLocks noGrp="1"/>
          </p:cNvSpPr>
          <p:nvPr>
            <p:ph type="title"/>
          </p:nvPr>
        </p:nvSpPr>
        <p:spPr>
          <a:xfrm>
            <a:off x="315874" y="399841"/>
            <a:ext cx="9293821" cy="798227"/>
          </a:xfrm>
        </p:spPr>
        <p:txBody>
          <a:bodyPr>
            <a:normAutofit/>
          </a:bodyPr>
          <a:lstStyle/>
          <a:p>
            <a:pPr defTabSz="914367"/>
            <a:r>
              <a:rPr lang="en-US" spc="-100" dirty="0">
                <a:ln w="3175">
                  <a:noFill/>
                </a:ln>
                <a:solidFill>
                  <a:schemeClr val="tx1">
                    <a:lumMod val="50000"/>
                    <a:lumOff val="50000"/>
                  </a:schemeClr>
                </a:solidFill>
                <a:ea typeface="+mn-ea"/>
                <a:cs typeface="Segoe UI" pitchFamily="34" charset="0"/>
              </a:rPr>
              <a:t>Machine Learning scenarios</a:t>
            </a:r>
          </a:p>
        </p:txBody>
      </p:sp>
      <p:grpSp>
        <p:nvGrpSpPr>
          <p:cNvPr id="55" name="Group 54"/>
          <p:cNvGrpSpPr/>
          <p:nvPr/>
        </p:nvGrpSpPr>
        <p:grpSpPr>
          <a:xfrm>
            <a:off x="3375446" y="3032409"/>
            <a:ext cx="393029" cy="266675"/>
            <a:chOff x="1819275" y="3757613"/>
            <a:chExt cx="982663" cy="666750"/>
          </a:xfrm>
          <a:solidFill>
            <a:schemeClr val="accent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grpSp>
        <p:nvGrpSpPr>
          <p:cNvPr id="58" name="Group 15"/>
          <p:cNvGrpSpPr>
            <a:grpSpLocks noChangeAspect="1"/>
          </p:cNvGrpSpPr>
          <p:nvPr/>
        </p:nvGrpSpPr>
        <p:grpSpPr bwMode="auto">
          <a:xfrm>
            <a:off x="6296802" y="4448656"/>
            <a:ext cx="421433" cy="394977"/>
            <a:chOff x="1441" y="-65"/>
            <a:chExt cx="4795" cy="4494"/>
          </a:xfrm>
          <a:solidFill>
            <a:schemeClr val="accent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65" name="Freeform 35"/>
          <p:cNvSpPr>
            <a:spLocks noEditPoints="1"/>
          </p:cNvSpPr>
          <p:nvPr/>
        </p:nvSpPr>
        <p:spPr bwMode="black">
          <a:xfrm>
            <a:off x="6296802" y="2967867"/>
            <a:ext cx="390840" cy="395763"/>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nvGrpSpPr>
          <p:cNvPr id="66" name="Group 65"/>
          <p:cNvGrpSpPr/>
          <p:nvPr/>
        </p:nvGrpSpPr>
        <p:grpSpPr bwMode="black">
          <a:xfrm>
            <a:off x="9225546" y="3709433"/>
            <a:ext cx="455892" cy="370889"/>
            <a:chOff x="5184775" y="225425"/>
            <a:chExt cx="1500188" cy="1220788"/>
          </a:xfrm>
          <a:solidFill>
            <a:schemeClr val="accent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8" name="Oval 87"/>
            <p:cNvSpPr>
              <a:spLocks noChangeArrowheads="1"/>
            </p:cNvSpPr>
            <p:nvPr/>
          </p:nvSpPr>
          <p:spPr bwMode="black">
            <a:xfrm>
              <a:off x="5630863" y="812800"/>
              <a:ext cx="203200" cy="203200"/>
            </a:xfrm>
            <a:prstGeom prst="ellipse">
              <a:avLst/>
            </a:prstGeom>
            <a:grp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grpSp>
        <p:nvGrpSpPr>
          <p:cNvPr id="70" name="Group 69"/>
          <p:cNvGrpSpPr/>
          <p:nvPr/>
        </p:nvGrpSpPr>
        <p:grpSpPr>
          <a:xfrm>
            <a:off x="6295668" y="3688276"/>
            <a:ext cx="413209" cy="413209"/>
            <a:chOff x="7156450" y="28575"/>
            <a:chExt cx="325438" cy="325438"/>
          </a:xfrm>
          <a:solidFill>
            <a:schemeClr val="accent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77" name="Freeform 58"/>
          <p:cNvSpPr>
            <a:spLocks noEditPoints="1"/>
          </p:cNvSpPr>
          <p:nvPr/>
        </p:nvSpPr>
        <p:spPr bwMode="black">
          <a:xfrm>
            <a:off x="9225547" y="2965576"/>
            <a:ext cx="373517" cy="40034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nvGrpSpPr>
          <p:cNvPr id="79" name="Group 537"/>
          <p:cNvGrpSpPr>
            <a:grpSpLocks noChangeAspect="1"/>
          </p:cNvGrpSpPr>
          <p:nvPr/>
        </p:nvGrpSpPr>
        <p:grpSpPr bwMode="auto">
          <a:xfrm>
            <a:off x="423704" y="4412445"/>
            <a:ext cx="423130" cy="423130"/>
            <a:chOff x="5688" y="5268"/>
            <a:chExt cx="949" cy="949"/>
          </a:xfrm>
          <a:solidFill>
            <a:schemeClr val="accent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83" name="Freeform 12"/>
          <p:cNvSpPr>
            <a:spLocks noChangeAspect="1" noEditPoints="1"/>
          </p:cNvSpPr>
          <p:nvPr/>
        </p:nvSpPr>
        <p:spPr bwMode="black">
          <a:xfrm>
            <a:off x="423704" y="3032409"/>
            <a:ext cx="441780" cy="266675"/>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84" name="Freeform 22"/>
          <p:cNvSpPr>
            <a:spLocks noChangeAspect="1" noEditPoints="1"/>
          </p:cNvSpPr>
          <p:nvPr/>
        </p:nvSpPr>
        <p:spPr bwMode="black">
          <a:xfrm>
            <a:off x="423704" y="5167446"/>
            <a:ext cx="371485" cy="37138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85" name="Freeform 90"/>
          <p:cNvSpPr>
            <a:spLocks noChangeAspect="1" noEditPoints="1"/>
          </p:cNvSpPr>
          <p:nvPr/>
        </p:nvSpPr>
        <p:spPr bwMode="black">
          <a:xfrm>
            <a:off x="423704" y="3710230"/>
            <a:ext cx="336601" cy="369295"/>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86" name="Freeform 25"/>
          <p:cNvSpPr>
            <a:spLocks noChangeAspect="1" noEditPoints="1"/>
          </p:cNvSpPr>
          <p:nvPr/>
        </p:nvSpPr>
        <p:spPr bwMode="black">
          <a:xfrm>
            <a:off x="9225546" y="5896886"/>
            <a:ext cx="435441" cy="37076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87" name="Freeform 9"/>
          <p:cNvSpPr>
            <a:spLocks noEditPoints="1"/>
          </p:cNvSpPr>
          <p:nvPr/>
        </p:nvSpPr>
        <p:spPr bwMode="auto">
          <a:xfrm>
            <a:off x="3375446" y="3762053"/>
            <a:ext cx="412280" cy="265649"/>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1" name="Rectangle 10"/>
          <p:cNvSpPr/>
          <p:nvPr/>
        </p:nvSpPr>
        <p:spPr bwMode="auto">
          <a:xfrm>
            <a:off x="269239" y="1405890"/>
            <a:ext cx="11655841" cy="5806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FFFFF"/>
                </a:solidFill>
                <a:effectLst/>
                <a:uLnTx/>
                <a:uFillTx/>
              </a:rPr>
              <a:t>EXAMPLE SOLUTIONS</a:t>
            </a:r>
          </a:p>
        </p:txBody>
      </p:sp>
      <p:grpSp>
        <p:nvGrpSpPr>
          <p:cNvPr id="95" name="Group 94"/>
          <p:cNvGrpSpPr/>
          <p:nvPr/>
        </p:nvGrpSpPr>
        <p:grpSpPr bwMode="black">
          <a:xfrm>
            <a:off x="448352" y="1470539"/>
            <a:ext cx="422587" cy="471730"/>
            <a:chOff x="1435100" y="3879850"/>
            <a:chExt cx="739775" cy="795338"/>
          </a:xfrm>
          <a:solidFill>
            <a:schemeClr val="tx1"/>
          </a:solidFill>
        </p:grpSpPr>
        <p:sp>
          <p:nvSpPr>
            <p:cNvPr id="9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3"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5"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7"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grpSp>
        <p:nvGrpSpPr>
          <p:cNvPr id="112" name="Group 111"/>
          <p:cNvGrpSpPr/>
          <p:nvPr/>
        </p:nvGrpSpPr>
        <p:grpSpPr>
          <a:xfrm>
            <a:off x="9225547" y="4438508"/>
            <a:ext cx="320219" cy="371004"/>
            <a:chOff x="5394326" y="4936834"/>
            <a:chExt cx="720725" cy="835025"/>
          </a:xfrm>
          <a:solidFill>
            <a:schemeClr val="accent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115" name="Freeform 5"/>
          <p:cNvSpPr>
            <a:spLocks noEditPoints="1"/>
          </p:cNvSpPr>
          <p:nvPr/>
        </p:nvSpPr>
        <p:spPr bwMode="auto">
          <a:xfrm rot="1148920" flipH="1">
            <a:off x="9278875" y="5162150"/>
            <a:ext cx="336889" cy="381980"/>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5" name="Rectangle 4"/>
          <p:cNvSpPr/>
          <p:nvPr/>
        </p:nvSpPr>
        <p:spPr bwMode="auto">
          <a:xfrm>
            <a:off x="26924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Sales </a:t>
            </a:r>
            <a:b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marketing</a:t>
            </a:r>
          </a:p>
        </p:txBody>
      </p:sp>
      <p:sp>
        <p:nvSpPr>
          <p:cNvPr id="110" name="Rectangle 109"/>
          <p:cNvSpPr/>
          <p:nvPr/>
        </p:nvSpPr>
        <p:spPr bwMode="auto">
          <a:xfrm>
            <a:off x="3198334"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Finance </a:t>
            </a:r>
            <a:b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risk</a:t>
            </a:r>
          </a:p>
        </p:txBody>
      </p:sp>
      <p:sp>
        <p:nvSpPr>
          <p:cNvPr id="111" name="Rectangle 110"/>
          <p:cNvSpPr/>
          <p:nvPr/>
        </p:nvSpPr>
        <p:spPr bwMode="auto">
          <a:xfrm>
            <a:off x="6127428"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Customer </a:t>
            </a:r>
            <a:b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channel</a:t>
            </a:r>
          </a:p>
        </p:txBody>
      </p:sp>
      <p:sp>
        <p:nvSpPr>
          <p:cNvPr id="116" name="Rectangle 115"/>
          <p:cNvSpPr/>
          <p:nvPr/>
        </p:nvSpPr>
        <p:spPr bwMode="auto">
          <a:xfrm>
            <a:off x="905652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Operations </a:t>
            </a:r>
            <a:b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workforce</a:t>
            </a:r>
          </a:p>
        </p:txBody>
      </p:sp>
      <p:sp>
        <p:nvSpPr>
          <p:cNvPr id="109" name="Freeform 64"/>
          <p:cNvSpPr>
            <a:spLocks noEditPoints="1"/>
          </p:cNvSpPr>
          <p:nvPr/>
        </p:nvSpPr>
        <p:spPr bwMode="black">
          <a:xfrm>
            <a:off x="423703" y="2204489"/>
            <a:ext cx="471982" cy="36248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tx1"/>
          </a:solidFill>
          <a:ln>
            <a:noFill/>
          </a:ln>
        </p:spPr>
        <p:txBody>
          <a:bodyPr vert="horz" wrap="square" lIns="0" tIns="40344" rIns="80687" bIns="40344" numCol="1" anchor="t" anchorCtr="0" compatLnSpc="1">
            <a:prstTxWarp prst="textNoShape">
              <a:avLst/>
            </a:prstTxWarp>
          </a:bodyPr>
          <a:lstStyle/>
          <a:p>
            <a:pPr marL="0" marR="0" lvl="0" indent="0" algn="ctr" defTabSz="89635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43" name="Freeform 242"/>
          <p:cNvSpPr>
            <a:spLocks noChangeAspect="1" noEditPoints="1"/>
          </p:cNvSpPr>
          <p:nvPr/>
        </p:nvSpPr>
        <p:spPr bwMode="auto">
          <a:xfrm>
            <a:off x="9225546" y="2226096"/>
            <a:ext cx="450684" cy="36054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gradFill>
                <a:gsLst>
                  <a:gs pos="1250">
                    <a:srgbClr val="FFFFFF"/>
                  </a:gs>
                  <a:gs pos="100000">
                    <a:srgbClr val="FFFFFF"/>
                  </a:gs>
                </a:gsLst>
                <a:lin ang="5400000" scaled="0"/>
              </a:gradFill>
              <a:effectLst/>
              <a:uLnTx/>
              <a:uFillTx/>
            </a:endParaRPr>
          </a:p>
        </p:txBody>
      </p:sp>
      <p:sp>
        <p:nvSpPr>
          <p:cNvPr id="82" name="Freeform 12"/>
          <p:cNvSpPr>
            <a:spLocks noChangeAspect="1"/>
          </p:cNvSpPr>
          <p:nvPr/>
        </p:nvSpPr>
        <p:spPr bwMode="black">
          <a:xfrm>
            <a:off x="6296801" y="2205509"/>
            <a:ext cx="498624" cy="393192"/>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08" name="Freeform 11"/>
          <p:cNvSpPr>
            <a:spLocks noEditPoints="1"/>
          </p:cNvSpPr>
          <p:nvPr/>
        </p:nvSpPr>
        <p:spPr bwMode="auto">
          <a:xfrm>
            <a:off x="3375446" y="2305428"/>
            <a:ext cx="512634" cy="234347"/>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918385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4498" y="0"/>
            <a:ext cx="10743003" cy="6858000"/>
          </a:xfrm>
          <a:prstGeom prst="rect">
            <a:avLst/>
          </a:prstGeom>
        </p:spPr>
      </p:pic>
      <p:sp>
        <p:nvSpPr>
          <p:cNvPr id="3" name="Rectangle 2"/>
          <p:cNvSpPr/>
          <p:nvPr/>
        </p:nvSpPr>
        <p:spPr>
          <a:xfrm>
            <a:off x="6422315" y="6459967"/>
            <a:ext cx="478715"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26552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5950" y="0"/>
            <a:ext cx="10720099" cy="6858000"/>
          </a:xfrm>
          <a:prstGeom prst="rect">
            <a:avLst/>
          </a:prstGeom>
        </p:spPr>
      </p:pic>
      <p:sp>
        <p:nvSpPr>
          <p:cNvPr id="3" name="Rectangle 2"/>
          <p:cNvSpPr/>
          <p:nvPr/>
        </p:nvSpPr>
        <p:spPr>
          <a:xfrm>
            <a:off x="6352390" y="6018904"/>
            <a:ext cx="618565" cy="2043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4033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8792" y="0"/>
            <a:ext cx="10734416" cy="6858000"/>
          </a:xfrm>
          <a:prstGeom prst="rect">
            <a:avLst/>
          </a:prstGeom>
        </p:spPr>
      </p:pic>
      <p:sp>
        <p:nvSpPr>
          <p:cNvPr id="3" name="Rectangle 2"/>
          <p:cNvSpPr/>
          <p:nvPr/>
        </p:nvSpPr>
        <p:spPr>
          <a:xfrm>
            <a:off x="6949439" y="6427694"/>
            <a:ext cx="645460" cy="4303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279802" y="1265816"/>
            <a:ext cx="1079351"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66407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6160" y="0"/>
            <a:ext cx="10659679" cy="6858000"/>
          </a:xfrm>
          <a:prstGeom prst="rect">
            <a:avLst/>
          </a:prstGeom>
        </p:spPr>
      </p:pic>
      <p:sp>
        <p:nvSpPr>
          <p:cNvPr id="3" name="Rectangle 2"/>
          <p:cNvSpPr/>
          <p:nvPr/>
        </p:nvSpPr>
        <p:spPr>
          <a:xfrm>
            <a:off x="3845858" y="3625327"/>
            <a:ext cx="586293" cy="338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47296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4388" y="0"/>
            <a:ext cx="10723223" cy="6858000"/>
          </a:xfrm>
          <a:prstGeom prst="rect">
            <a:avLst/>
          </a:prstGeom>
        </p:spPr>
      </p:pic>
    </p:spTree>
    <p:extLst>
      <p:ext uri="{BB962C8B-B14F-4D97-AF65-F5344CB8AC3E}">
        <p14:creationId xmlns:p14="http://schemas.microsoft.com/office/powerpoint/2010/main" val="27616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6160" y="0"/>
            <a:ext cx="10659679" cy="6858000"/>
          </a:xfrm>
          <a:prstGeom prst="rect">
            <a:avLst/>
          </a:prstGeom>
        </p:spPr>
      </p:pic>
      <p:sp>
        <p:nvSpPr>
          <p:cNvPr id="3" name="Rectangle 2"/>
          <p:cNvSpPr/>
          <p:nvPr/>
        </p:nvSpPr>
        <p:spPr>
          <a:xfrm>
            <a:off x="1398493" y="3711387"/>
            <a:ext cx="892886" cy="263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80388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7317" y="0"/>
            <a:ext cx="10757365" cy="6858000"/>
          </a:xfrm>
          <a:prstGeom prst="rect">
            <a:avLst/>
          </a:prstGeom>
        </p:spPr>
      </p:pic>
    </p:spTree>
    <p:extLst>
      <p:ext uri="{BB962C8B-B14F-4D97-AF65-F5344CB8AC3E}">
        <p14:creationId xmlns:p14="http://schemas.microsoft.com/office/powerpoint/2010/main" val="3907290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477485" y="2122622"/>
            <a:ext cx="4413197" cy="326243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solidFill>
                  <a:srgbClr val="505050"/>
                </a:solidFill>
                <a:effectLst/>
                <a:uLnTx/>
                <a:uFillTx/>
                <a:latin typeface="Segoe UI Light"/>
                <a:ea typeface="+mn-ea"/>
                <a:cs typeface="+mn-cs"/>
              </a:rPr>
              <a:t> </a:t>
            </a:r>
            <a:br>
              <a:rPr kumimoji="0" lang="en-US" altLang="en-US" sz="4400" b="0" i="0" u="none" strike="noStrike" kern="0" cap="none" spc="0" normalizeH="0" baseline="0" noProof="0" dirty="0">
                <a:ln>
                  <a:noFill/>
                </a:ln>
                <a:solidFill>
                  <a:srgbClr val="505050"/>
                </a:solidFill>
                <a:effectLst/>
                <a:uLnTx/>
                <a:uFillTx/>
                <a:latin typeface="Segoe UI Light"/>
                <a:ea typeface="+mn-ea"/>
                <a:cs typeface="+mn-cs"/>
              </a:rPr>
            </a:br>
            <a:r>
              <a:rPr kumimoji="0" lang="en-US" altLang="en-US" sz="4400" b="0" i="0" u="none" strike="noStrike" kern="0" cap="none" spc="0" normalizeH="0" baseline="0" noProof="0" dirty="0">
                <a:ln>
                  <a:noFill/>
                </a:ln>
                <a:solidFill>
                  <a:srgbClr val="505050"/>
                </a:solidFill>
                <a:effectLst/>
                <a:uLnTx/>
                <a:uFillTx/>
                <a:latin typeface="Segoe UI Light"/>
                <a:ea typeface="+mn-ea"/>
                <a:cs typeface="+mn-cs"/>
              </a:rPr>
              <a:t>Cognitive </a:t>
            </a:r>
            <a:br>
              <a:rPr kumimoji="0" lang="en-US" altLang="en-US" sz="4400" b="0" i="0" u="none" strike="noStrike" kern="0" cap="none" spc="0" normalizeH="0" baseline="0" noProof="0" dirty="0">
                <a:ln>
                  <a:noFill/>
                </a:ln>
                <a:solidFill>
                  <a:srgbClr val="505050"/>
                </a:solidFill>
                <a:effectLst/>
                <a:uLnTx/>
                <a:uFillTx/>
                <a:latin typeface="Segoe UI Light"/>
                <a:ea typeface="+mn-ea"/>
                <a:cs typeface="+mn-cs"/>
              </a:rPr>
            </a:br>
            <a:r>
              <a:rPr kumimoji="0" lang="en-US" altLang="en-US" sz="4400" b="0" i="0" u="none" strike="noStrike" kern="0" cap="none" spc="0" normalizeH="0" baseline="0" noProof="0" dirty="0">
                <a:ln>
                  <a:noFill/>
                </a:ln>
                <a:solidFill>
                  <a:srgbClr val="505050"/>
                </a:solidFill>
                <a:effectLst/>
                <a:uLnTx/>
                <a:uFillTx/>
                <a:latin typeface="Segoe UI Light"/>
                <a:ea typeface="+mn-ea"/>
                <a:cs typeface="+mn-cs"/>
              </a:rPr>
              <a:t>Services</a:t>
            </a:r>
          </a:p>
          <a:p>
            <a:pPr marL="0" marR="0" lvl="0" indent="0" algn="l" defTabSz="914225" rtl="0"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solidFill>
                  <a:srgbClr val="0078D7"/>
                </a:solidFill>
                <a:effectLst/>
                <a:uLnTx/>
                <a:uFillTx/>
                <a:latin typeface="Segoe UI Light"/>
                <a:ea typeface="+mn-ea"/>
                <a:cs typeface="+mn-cs"/>
              </a:rPr>
              <a:t>Give your solutions </a:t>
            </a:r>
            <a:br>
              <a:rPr kumimoji="0" lang="en-US" sz="3200" b="0" i="0" u="none" strike="noStrike" kern="0" cap="none" spc="0" normalizeH="0" baseline="0" noProof="0" dirty="0">
                <a:ln>
                  <a:noFill/>
                </a:ln>
                <a:solidFill>
                  <a:srgbClr val="0078D7"/>
                </a:solidFill>
                <a:effectLst/>
                <a:uLnTx/>
                <a:uFillTx/>
                <a:latin typeface="Segoe UI Light"/>
                <a:ea typeface="+mn-ea"/>
                <a:cs typeface="+mn-cs"/>
              </a:rPr>
            </a:br>
            <a:r>
              <a:rPr kumimoji="0" lang="en-US" sz="3200" b="0" i="0" u="none" strike="noStrike" kern="0" cap="none" spc="0" normalizeH="0" baseline="0" noProof="0" dirty="0">
                <a:ln>
                  <a:noFill/>
                </a:ln>
                <a:solidFill>
                  <a:srgbClr val="0078D7"/>
                </a:solidFill>
                <a:effectLst/>
                <a:uLnTx/>
                <a:uFillTx/>
                <a:latin typeface="Segoe UI Light"/>
                <a:ea typeface="+mn-ea"/>
                <a:cs typeface="+mn-cs"/>
              </a:rPr>
              <a:t>a human side</a:t>
            </a:r>
          </a:p>
        </p:txBody>
      </p:sp>
      <p:sp>
        <p:nvSpPr>
          <p:cNvPr id="6" name="TextBox 5"/>
          <p:cNvSpPr txBox="1"/>
          <p:nvPr/>
        </p:nvSpPr>
        <p:spPr>
          <a:xfrm>
            <a:off x="6277847" y="949996"/>
            <a:ext cx="4571352" cy="120323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From faces to feelings, allow your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apps to understand images and video</a:t>
            </a:r>
          </a:p>
        </p:txBody>
      </p:sp>
      <p:sp>
        <p:nvSpPr>
          <p:cNvPr id="7" name="TextBox 6"/>
          <p:cNvSpPr txBox="1"/>
          <p:nvPr/>
        </p:nvSpPr>
        <p:spPr>
          <a:xfrm>
            <a:off x="6277847" y="2095261"/>
            <a:ext cx="4571352" cy="117566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Hear and speak to your users by filtering noise, identifying speakers, and understanding intent</a:t>
            </a:r>
          </a:p>
        </p:txBody>
      </p:sp>
      <p:sp>
        <p:nvSpPr>
          <p:cNvPr id="8" name="TextBox 7"/>
          <p:cNvSpPr txBox="1"/>
          <p:nvPr/>
        </p:nvSpPr>
        <p:spPr>
          <a:xfrm>
            <a:off x="6277847" y="3240524"/>
            <a:ext cx="4571352" cy="120323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Process text and learn how to recognize what users want</a:t>
            </a:r>
          </a:p>
        </p:txBody>
      </p:sp>
      <p:sp>
        <p:nvSpPr>
          <p:cNvPr id="9" name="TextBox 8"/>
          <p:cNvSpPr txBox="1"/>
          <p:nvPr/>
        </p:nvSpPr>
        <p:spPr>
          <a:xfrm>
            <a:off x="6277847" y="4385788"/>
            <a:ext cx="4571352" cy="120323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Tap into rich knowledge amassed from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the web, academia, or your own data</a:t>
            </a:r>
          </a:p>
        </p:txBody>
      </p:sp>
      <p:sp>
        <p:nvSpPr>
          <p:cNvPr id="10" name="TextBox 9"/>
          <p:cNvSpPr txBox="1"/>
          <p:nvPr/>
        </p:nvSpPr>
        <p:spPr>
          <a:xfrm>
            <a:off x="6277847" y="5531049"/>
            <a:ext cx="4571352" cy="1203236"/>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Access billions of web pages, images, videos, and news with the power of Bing APIs</a:t>
            </a:r>
          </a:p>
        </p:txBody>
      </p:sp>
      <p:sp>
        <p:nvSpPr>
          <p:cNvPr id="3" name="Rectangle 2"/>
          <p:cNvSpPr/>
          <p:nvPr/>
        </p:nvSpPr>
        <p:spPr>
          <a:xfrm>
            <a:off x="5164823" y="302069"/>
            <a:ext cx="5008102" cy="526811"/>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Microsoft Cognitive Services </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1712523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477485" y="2122622"/>
            <a:ext cx="4413197" cy="3318518"/>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solidFill>
                  <a:sysClr val="windowText" lastClr="000000"/>
                </a:solidFill>
                <a:effectLst/>
                <a:uLnTx/>
                <a:uFillTx/>
                <a:latin typeface="Segoe UI Light"/>
                <a:ea typeface="+mn-ea"/>
                <a:cs typeface="+mn-cs"/>
              </a:rPr>
              <a:t> </a:t>
            </a:r>
            <a:br>
              <a:rPr kumimoji="0" lang="en-US" altLang="en-US" sz="4400" b="0" i="0" u="none" strike="noStrike" kern="0" cap="none" spc="0" normalizeH="0" baseline="0" noProof="0" dirty="0">
                <a:ln>
                  <a:noFill/>
                </a:ln>
                <a:solidFill>
                  <a:sysClr val="windowText" lastClr="000000"/>
                </a:solidFill>
                <a:effectLst/>
                <a:uLnTx/>
                <a:uFillTx/>
                <a:latin typeface="Segoe UI Light"/>
                <a:ea typeface="+mn-ea"/>
                <a:cs typeface="+mn-cs"/>
              </a:rPr>
            </a:br>
            <a:r>
              <a:rPr kumimoji="0" lang="en-US" altLang="en-US" sz="4400" b="0" i="0" u="none" strike="noStrike" kern="0" cap="none" spc="0" normalizeH="0" baseline="0" noProof="0" dirty="0">
                <a:ln>
                  <a:noFill/>
                </a:ln>
                <a:solidFill>
                  <a:sysClr val="windowText" lastClr="000000"/>
                </a:solidFill>
                <a:effectLst/>
                <a:uLnTx/>
                <a:uFillTx/>
                <a:latin typeface="Segoe UI Light"/>
                <a:ea typeface="+mn-ea"/>
                <a:cs typeface="+mn-cs"/>
              </a:rPr>
              <a:t>Cognitive </a:t>
            </a:r>
            <a:br>
              <a:rPr kumimoji="0" lang="en-US" altLang="en-US" sz="4400" b="0" i="0" u="none" strike="noStrike" kern="0" cap="none" spc="0" normalizeH="0" baseline="0" noProof="0" dirty="0">
                <a:ln>
                  <a:noFill/>
                </a:ln>
                <a:solidFill>
                  <a:sysClr val="windowText" lastClr="000000"/>
                </a:solidFill>
                <a:effectLst/>
                <a:uLnTx/>
                <a:uFillTx/>
                <a:latin typeface="Segoe UI Light"/>
                <a:ea typeface="+mn-ea"/>
                <a:cs typeface="+mn-cs"/>
              </a:rPr>
            </a:br>
            <a:r>
              <a:rPr kumimoji="0" lang="en-US" altLang="en-US" sz="4400" b="0" i="0" u="none" strike="noStrike" kern="0" cap="none" spc="0" normalizeH="0" baseline="0" noProof="0" dirty="0">
                <a:ln>
                  <a:noFill/>
                </a:ln>
                <a:solidFill>
                  <a:sysClr val="windowText" lastClr="000000"/>
                </a:solidFill>
                <a:effectLst/>
                <a:uLnTx/>
                <a:uFillTx/>
                <a:latin typeface="Segoe UI Light"/>
                <a:ea typeface="+mn-ea"/>
                <a:cs typeface="+mn-cs"/>
              </a:rPr>
              <a:t>Services</a:t>
            </a:r>
          </a:p>
          <a:p>
            <a:pPr marL="0" marR="0" lvl="0" indent="0" algn="l" defTabSz="896386" rtl="0"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solidFill>
                  <a:srgbClr val="0078D7"/>
                </a:solidFill>
                <a:effectLst/>
                <a:uLnTx/>
                <a:uFillTx/>
                <a:latin typeface="Segoe UI Light"/>
                <a:ea typeface="+mn-ea"/>
                <a:cs typeface="+mn-cs"/>
              </a:rPr>
              <a:t>Give your solutions </a:t>
            </a:r>
            <a:br>
              <a:rPr kumimoji="0" lang="en-US" sz="3200" b="0" i="0" u="none" strike="noStrike" kern="0" cap="none" spc="0" normalizeH="0" baseline="0" noProof="0" dirty="0">
                <a:ln>
                  <a:noFill/>
                </a:ln>
                <a:solidFill>
                  <a:srgbClr val="0078D7"/>
                </a:solidFill>
                <a:effectLst/>
                <a:uLnTx/>
                <a:uFillTx/>
                <a:latin typeface="Segoe UI Light"/>
                <a:ea typeface="+mn-ea"/>
                <a:cs typeface="+mn-cs"/>
              </a:rPr>
            </a:br>
            <a:r>
              <a:rPr kumimoji="0" lang="en-US" sz="3200" b="0" i="0" u="none" strike="noStrike" kern="0" cap="none" spc="0" normalizeH="0" baseline="0" noProof="0" dirty="0">
                <a:ln>
                  <a:noFill/>
                </a:ln>
                <a:solidFill>
                  <a:srgbClr val="0078D7"/>
                </a:solidFill>
                <a:effectLst/>
                <a:uLnTx/>
                <a:uFillTx/>
                <a:latin typeface="Segoe UI Light"/>
                <a:ea typeface="+mn-ea"/>
                <a:cs typeface="+mn-cs"/>
              </a:rPr>
              <a:t>a human side</a:t>
            </a:r>
          </a:p>
        </p:txBody>
      </p:sp>
      <p:sp>
        <p:nvSpPr>
          <p:cNvPr id="6" name="TextBox 5"/>
          <p:cNvSpPr txBox="1"/>
          <p:nvPr/>
        </p:nvSpPr>
        <p:spPr>
          <a:xfrm>
            <a:off x="6277847" y="949997"/>
            <a:ext cx="4571352" cy="990771"/>
          </a:xfrm>
          <a:prstGeom prst="rect">
            <a:avLst/>
          </a:prstGeom>
          <a:noFill/>
        </p:spPr>
        <p:txBody>
          <a:bodyPr wrap="square" lIns="182854" tIns="146284" rIns="182854" bIns="146284" rtlCol="0">
            <a:spAutoFit/>
          </a:bodyPr>
          <a:lstStyle/>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Computer Vision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Emotion</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 </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 </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Video</a:t>
            </a:r>
          </a:p>
        </p:txBody>
      </p:sp>
      <p:sp>
        <p:nvSpPr>
          <p:cNvPr id="7" name="TextBox 6"/>
          <p:cNvSpPr txBox="1"/>
          <p:nvPr/>
        </p:nvSpPr>
        <p:spPr>
          <a:xfrm>
            <a:off x="6277847" y="2095262"/>
            <a:ext cx="4571352" cy="1241894"/>
          </a:xfrm>
          <a:prstGeom prst="rect">
            <a:avLst/>
          </a:prstGeom>
          <a:noFill/>
        </p:spPr>
        <p:txBody>
          <a:bodyPr wrap="square" lIns="182854" tIns="146284" rIns="182854" bIns="146284" rtlCol="0">
            <a:spAutoFit/>
          </a:bodyPr>
          <a:lstStyle/>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Custom Recognition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Speaker Recognition Speech</a:t>
            </a:r>
          </a:p>
        </p:txBody>
      </p:sp>
      <p:sp>
        <p:nvSpPr>
          <p:cNvPr id="8" name="TextBox 7"/>
          <p:cNvSpPr txBox="1"/>
          <p:nvPr/>
        </p:nvSpPr>
        <p:spPr>
          <a:xfrm>
            <a:off x="6277848" y="3240524"/>
            <a:ext cx="5700593" cy="1223422"/>
          </a:xfrm>
          <a:prstGeom prst="rect">
            <a:avLst/>
          </a:prstGeom>
          <a:noFill/>
        </p:spPr>
        <p:txBody>
          <a:bodyPr wrap="square" lIns="182854" tIns="146284" rIns="182854" bIns="146284" rtlCol="0">
            <a:spAutoFit/>
          </a:bodyPr>
          <a:lstStyle/>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Bing Spell Check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Language Understanding </a:t>
            </a:r>
            <a:b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Linguistic Analysis</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Text Analytics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Web Language Model</a:t>
            </a:r>
          </a:p>
        </p:txBody>
      </p:sp>
      <p:sp>
        <p:nvSpPr>
          <p:cNvPr id="9" name="TextBox 8"/>
          <p:cNvSpPr txBox="1"/>
          <p:nvPr/>
        </p:nvSpPr>
        <p:spPr>
          <a:xfrm>
            <a:off x="6277847" y="4385789"/>
            <a:ext cx="4571352" cy="1241894"/>
          </a:xfrm>
          <a:prstGeom prst="rect">
            <a:avLst/>
          </a:prstGeom>
          <a:noFill/>
        </p:spPr>
        <p:txBody>
          <a:bodyPr wrap="square" lIns="182854" tIns="146284" rIns="182854" bIns="146284" rtlCol="0">
            <a:spAutoFit/>
          </a:bodyPr>
          <a:lstStyle/>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Academic Knowledge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Entity Linking Knowledge Exploration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Recommendations</a:t>
            </a:r>
          </a:p>
        </p:txBody>
      </p:sp>
      <p:sp>
        <p:nvSpPr>
          <p:cNvPr id="10" name="TextBox 9"/>
          <p:cNvSpPr txBox="1"/>
          <p:nvPr/>
        </p:nvSpPr>
        <p:spPr>
          <a:xfrm>
            <a:off x="6277848" y="5531050"/>
            <a:ext cx="5700593" cy="1241894"/>
          </a:xfrm>
          <a:prstGeom prst="rect">
            <a:avLst/>
          </a:prstGeom>
          <a:noFill/>
        </p:spPr>
        <p:txBody>
          <a:bodyPr wrap="square" lIns="182854" tIns="146284" rIns="91427" bIns="146284" rtlCol="0">
            <a:spAutoFit/>
          </a:bodyPr>
          <a:lstStyle/>
          <a:p>
            <a:pPr marL="0" marR="0" lvl="0" indent="0" algn="l" defTabSz="896386" rtl="0"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896386"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Bing Auto Suggest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Bing Image Search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Bing News Search Bing Video Search</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en-US"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Bing Web Search</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 name="Rectangle 18"/>
          <p:cNvSpPr/>
          <p:nvPr/>
        </p:nvSpPr>
        <p:spPr>
          <a:xfrm>
            <a:off x="5164823" y="302069"/>
            <a:ext cx="5008102" cy="526811"/>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Microsoft Cognitive Services </a:t>
            </a:r>
          </a:p>
        </p:txBody>
      </p:sp>
    </p:spTree>
    <p:extLst>
      <p:ext uri="{BB962C8B-B14F-4D97-AF65-F5344CB8AC3E}">
        <p14:creationId xmlns:p14="http://schemas.microsoft.com/office/powerpoint/2010/main" val="26354834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460"/>
          <a:stretch/>
        </p:blipFill>
        <p:spPr>
          <a:xfrm>
            <a:off x="764770" y="0"/>
            <a:ext cx="10937175" cy="6858000"/>
          </a:xfrm>
          <a:prstGeom prst="rect">
            <a:avLst/>
          </a:prstGeom>
        </p:spPr>
      </p:pic>
    </p:spTree>
    <p:extLst>
      <p:ext uri="{BB962C8B-B14F-4D97-AF65-F5344CB8AC3E}">
        <p14:creationId xmlns:p14="http://schemas.microsoft.com/office/powerpoint/2010/main" val="30170474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689250" y="721606"/>
            <a:ext cx="837498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is Machine Learning?</a:t>
            </a:r>
          </a:p>
        </p:txBody>
      </p:sp>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475" y="58179"/>
            <a:ext cx="4066499" cy="2946594"/>
          </a:xfrm>
          <a:prstGeom prst="rect">
            <a:avLst/>
          </a:prstGeom>
        </p:spPr>
      </p:pic>
      <p:sp>
        <p:nvSpPr>
          <p:cNvPr id="81" name="TextBox 3"/>
          <p:cNvSpPr txBox="1"/>
          <p:nvPr/>
        </p:nvSpPr>
        <p:spPr>
          <a:xfrm>
            <a:off x="708462" y="2190932"/>
            <a:ext cx="7018686" cy="113877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Computing Systems that become smarter with </a:t>
            </a:r>
            <a:r>
              <a:rPr kumimoji="0" lang="en-GB" sz="3600" b="1" i="0" u="none" strike="noStrike" kern="0" cap="none" spc="0" normalizeH="0" baseline="0" noProof="0" dirty="0">
                <a:ln>
                  <a:noFill/>
                </a:ln>
                <a:solidFill>
                  <a:srgbClr val="00A4EF"/>
                </a:solidFill>
                <a:effectLst/>
                <a:uLnTx/>
                <a:uFillTx/>
                <a:latin typeface="Segoe UI Light" panose="020B0502040204020203" pitchFamily="34" charset="0"/>
                <a:cs typeface="Segoe UI Light" panose="020B0502040204020203" pitchFamily="34" charset="0"/>
              </a:rPr>
              <a:t>Experience</a:t>
            </a:r>
          </a:p>
        </p:txBody>
      </p:sp>
      <p:sp>
        <p:nvSpPr>
          <p:cNvPr id="83" name="TextBox 5"/>
          <p:cNvSpPr txBox="1"/>
          <p:nvPr/>
        </p:nvSpPr>
        <p:spPr>
          <a:xfrm>
            <a:off x="708462" y="3767841"/>
            <a:ext cx="7018686"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00A4EF"/>
                </a:solidFill>
                <a:effectLst/>
                <a:uLnTx/>
                <a:uFillTx/>
                <a:latin typeface="Segoe UI Light" panose="020B0502040204020203" pitchFamily="34" charset="0"/>
                <a:cs typeface="Segoe UI Light" panose="020B0502040204020203" pitchFamily="34" charset="0"/>
              </a:rPr>
              <a:t>Experience = </a:t>
            </a:r>
            <a:r>
              <a:rPr kumimoji="0" lang="en-GB" sz="32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Past Data + Human Input</a:t>
            </a:r>
          </a:p>
        </p:txBody>
      </p:sp>
      <p:sp>
        <p:nvSpPr>
          <p:cNvPr id="82" name="TextBox 81"/>
          <p:cNvSpPr txBox="1"/>
          <p:nvPr/>
        </p:nvSpPr>
        <p:spPr>
          <a:xfrm>
            <a:off x="-32161" y="6353818"/>
            <a:ext cx="2478157"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400" b="0" i="0" u="none" strike="noStrike" kern="0" cap="none" spc="0" normalizeH="0" baseline="0" noProof="0" dirty="0">
                <a:ln>
                  <a:noFill/>
                </a:ln>
                <a:solidFill>
                  <a:schemeClr val="tx1">
                    <a:lumMod val="50000"/>
                    <a:lumOff val="50000"/>
                  </a:schemeClr>
                </a:solidFill>
                <a:effectLst/>
                <a:uLnTx/>
                <a:uFillTx/>
              </a:rPr>
              <a:t>@</a:t>
            </a:r>
            <a:r>
              <a:rPr kumimoji="0" lang="en-GB" sz="2400" b="0" i="0" u="none" strike="noStrike" kern="0" cap="none" spc="0" normalizeH="0" baseline="0" noProof="0" dirty="0" err="1">
                <a:ln>
                  <a:noFill/>
                </a:ln>
                <a:solidFill>
                  <a:schemeClr val="tx1">
                    <a:lumMod val="50000"/>
                    <a:lumOff val="50000"/>
                  </a:schemeClr>
                </a:solidFill>
                <a:effectLst/>
                <a:uLnTx/>
                <a:uFillTx/>
              </a:rPr>
              <a:t>Fur_Bi</a:t>
            </a:r>
            <a:endParaRPr kumimoji="0" lang="en-GB" sz="2400" b="0" i="0" u="none" strike="noStrike" kern="0" cap="none" spc="0" normalizeH="0" baseline="0" noProof="0" dirty="0">
              <a:ln>
                <a:noFill/>
              </a:ln>
              <a:solidFill>
                <a:schemeClr val="tx1">
                  <a:lumMod val="50000"/>
                  <a:lumOff val="50000"/>
                </a:schemeClr>
              </a:solidFill>
              <a:effectLst/>
              <a:uLnTx/>
              <a:uFillTx/>
            </a:endParaRPr>
          </a:p>
        </p:txBody>
      </p:sp>
    </p:spTree>
    <p:extLst>
      <p:ext uri="{BB962C8B-B14F-4D97-AF65-F5344CB8AC3E}">
        <p14:creationId xmlns:p14="http://schemas.microsoft.com/office/powerpoint/2010/main" val="457696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90779" y="-10296"/>
            <a:ext cx="5858253" cy="6868296"/>
          </a:xfrm>
          <a:prstGeom prst="rect">
            <a:avLst/>
          </a:prstGeom>
        </p:spPr>
      </p:pic>
    </p:spTree>
    <p:extLst>
      <p:ext uri="{BB962C8B-B14F-4D97-AF65-F5344CB8AC3E}">
        <p14:creationId xmlns:p14="http://schemas.microsoft.com/office/powerpoint/2010/main" val="285687081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4418" y="0"/>
            <a:ext cx="10643017" cy="6885524"/>
          </a:xfrm>
          <a:prstGeom prst="rect">
            <a:avLst/>
          </a:prstGeom>
        </p:spPr>
      </p:pic>
    </p:spTree>
    <p:extLst>
      <p:ext uri="{BB962C8B-B14F-4D97-AF65-F5344CB8AC3E}">
        <p14:creationId xmlns:p14="http://schemas.microsoft.com/office/powerpoint/2010/main" val="7507513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p:cNvSpPr>
            <a:spLocks noGrp="1"/>
          </p:cNvSpPr>
          <p:nvPr>
            <p:ph type="title"/>
          </p:nvPr>
        </p:nvSpPr>
        <p:spPr/>
        <p:txBody>
          <a:bodyPr/>
          <a:lstStyle/>
          <a:p>
            <a:r>
              <a:rPr lang="en-GB" dirty="0">
                <a:solidFill>
                  <a:schemeClr val="tx1">
                    <a:lumMod val="50000"/>
                    <a:lumOff val="50000"/>
                  </a:schemeClr>
                </a:solidFill>
                <a:latin typeface="Segoe UI" panose="020B0502040204020203" pitchFamily="34" charset="0"/>
                <a:cs typeface="Segoe UI" panose="020B0502040204020203" pitchFamily="34" charset="0"/>
              </a:rPr>
              <a:t>Thank you!</a:t>
            </a:r>
          </a:p>
        </p:txBody>
      </p:sp>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82" name="Content Placeholder 81"/>
          <p:cNvPicPr>
            <a:picLocks noGrp="1" noChangeAspect="1"/>
          </p:cNvPicPr>
          <p:nvPr>
            <p:ph idx="1"/>
          </p:nvPr>
        </p:nvPicPr>
        <p:blipFill>
          <a:blip r:embed="rId2"/>
          <a:stretch>
            <a:fillRect/>
          </a:stretch>
        </p:blipFill>
        <p:spPr>
          <a:xfrm>
            <a:off x="1032899" y="1891728"/>
            <a:ext cx="2559182" cy="2895749"/>
          </a:xfrm>
          <a:prstGeom prst="rect">
            <a:avLst/>
          </a:prstGeom>
        </p:spPr>
      </p:pic>
      <p:sp>
        <p:nvSpPr>
          <p:cNvPr id="2" name="TextBox 1"/>
          <p:cNvSpPr txBox="1"/>
          <p:nvPr/>
        </p:nvSpPr>
        <p:spPr>
          <a:xfrm>
            <a:off x="4034597" y="1765002"/>
            <a:ext cx="4214949" cy="25545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chemeClr val="bg2">
                    <a:lumMod val="50000"/>
                  </a:schemeClr>
                </a:solidFill>
                <a:effectLst/>
                <a:uLnTx/>
                <a:uFillTx/>
              </a:rPr>
              <a:t>@</a:t>
            </a:r>
            <a:r>
              <a:rPr kumimoji="0" lang="en-GB" sz="3200" b="0" i="0" u="none" strike="noStrike" kern="0" cap="none" spc="0" normalizeH="0" baseline="0" noProof="0" dirty="0" err="1">
                <a:ln>
                  <a:noFill/>
                </a:ln>
                <a:solidFill>
                  <a:schemeClr val="bg2">
                    <a:lumMod val="50000"/>
                  </a:schemeClr>
                </a:solidFill>
                <a:effectLst/>
                <a:uLnTx/>
                <a:uFillTx/>
              </a:rPr>
              <a:t>Fur_Bi</a:t>
            </a:r>
            <a:endPar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rPr>
              <a:t>bifurt@microsoft.com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endParaRPr>
          </a:p>
        </p:txBody>
      </p:sp>
      <p:sp>
        <p:nvSpPr>
          <p:cNvPr id="81" name="TextBox 80"/>
          <p:cNvSpPr txBox="1"/>
          <p:nvPr/>
        </p:nvSpPr>
        <p:spPr>
          <a:xfrm>
            <a:off x="4034597" y="3722600"/>
            <a:ext cx="5737456"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rPr>
              <a:t>http://furbi.azurewebsites.net/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3200" b="0" i="0" u="none" strike="noStrike" kern="0" cap="none" spc="0" normalizeH="0" baseline="0" noProof="0" dirty="0">
              <a:ln>
                <a:noFill/>
              </a:ln>
              <a:solidFill>
                <a:schemeClr val="bg2">
                  <a:lumMod val="50000"/>
                </a:schemeClr>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30950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279432" y="1916756"/>
            <a:ext cx="9443804" cy="1677931"/>
            <a:chOff x="1403079" y="3292130"/>
            <a:chExt cx="9443804" cy="1677931"/>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079" y="3292130"/>
              <a:ext cx="1677931" cy="167793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267" y="3482774"/>
              <a:ext cx="1379208" cy="137920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732" y="3551130"/>
              <a:ext cx="1159933" cy="1159933"/>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r="4848"/>
            <a:stretch/>
          </p:blipFill>
          <p:spPr>
            <a:xfrm>
              <a:off x="9779000" y="3558460"/>
              <a:ext cx="1067883" cy="1145270"/>
            </a:xfrm>
            <a:prstGeom prst="rect">
              <a:avLst/>
            </a:prstGeom>
            <a:solidFill>
              <a:srgbClr val="00B0F0"/>
            </a:solidFill>
          </p:spPr>
        </p:pic>
        <p:sp>
          <p:nvSpPr>
            <p:cNvPr id="6" name="TextBox 5"/>
            <p:cNvSpPr txBox="1"/>
            <p:nvPr/>
          </p:nvSpPr>
          <p:spPr>
            <a:xfrm>
              <a:off x="3235510" y="3603067"/>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sp>
          <p:nvSpPr>
            <p:cNvPr id="7" name="TextBox 6"/>
            <p:cNvSpPr txBox="1"/>
            <p:nvPr/>
          </p:nvSpPr>
          <p:spPr>
            <a:xfrm>
              <a:off x="5529975" y="3588404"/>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sp>
          <p:nvSpPr>
            <p:cNvPr id="8" name="TextBox 7"/>
            <p:cNvSpPr txBox="1"/>
            <p:nvPr/>
          </p:nvSpPr>
          <p:spPr>
            <a:xfrm>
              <a:off x="8365922" y="3551130"/>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grpSp>
      <p:sp>
        <p:nvSpPr>
          <p:cNvPr id="11" name="TextBox 10"/>
          <p:cNvSpPr txBox="1"/>
          <p:nvPr/>
        </p:nvSpPr>
        <p:spPr>
          <a:xfrm>
            <a:off x="772026" y="660126"/>
            <a:ext cx="7556726" cy="701731"/>
          </a:xfrm>
          <a:prstGeom prst="rect">
            <a:avLst/>
          </a:prstGeom>
          <a:noFill/>
        </p:spPr>
        <p:txBody>
          <a:bodyPr wrap="square" rtlCol="0">
            <a:spAutoFit/>
          </a:bodyPr>
          <a:lstStyle/>
          <a:p>
            <a:pPr marL="0" marR="0" lvl="0" indent="0" fontAlgn="auto">
              <a:lnSpc>
                <a:spcPct val="90000"/>
              </a:lnSpc>
              <a:spcBef>
                <a:spcPct val="0"/>
              </a:spcBef>
              <a:spcAft>
                <a:spcPts val="0"/>
              </a:spcAft>
              <a:buClrTx/>
              <a:buSzTx/>
              <a:tabLst/>
              <a:defRPr/>
            </a:pPr>
            <a:r>
              <a:rPr lang="en-GB" sz="4400" spc="-100" dirty="0">
                <a:ln w="3175">
                  <a:noFill/>
                </a:ln>
                <a:solidFill>
                  <a:schemeClr val="tx1">
                    <a:lumMod val="50000"/>
                    <a:lumOff val="50000"/>
                  </a:schemeClr>
                </a:solidFill>
                <a:latin typeface="+mj-lt"/>
                <a:cs typeface="Segoe UI" pitchFamily="34" charset="0"/>
              </a:rPr>
              <a:t>Why now?</a:t>
            </a:r>
          </a:p>
        </p:txBody>
      </p:sp>
      <p:grpSp>
        <p:nvGrpSpPr>
          <p:cNvPr id="12" name="Group 11"/>
          <p:cNvGrpSpPr/>
          <p:nvPr/>
        </p:nvGrpSpPr>
        <p:grpSpPr>
          <a:xfrm>
            <a:off x="1394895" y="3828012"/>
            <a:ext cx="10822225" cy="3115400"/>
            <a:chOff x="1646238" y="3891204"/>
            <a:chExt cx="10823760" cy="3115842"/>
          </a:xfrm>
        </p:grpSpPr>
        <p:sp>
          <p:nvSpPr>
            <p:cNvPr id="13"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14" name="Group 13"/>
            <p:cNvGrpSpPr/>
            <p:nvPr/>
          </p:nvGrpSpPr>
          <p:grpSpPr>
            <a:xfrm>
              <a:off x="1646238" y="6071588"/>
              <a:ext cx="10823760" cy="935458"/>
              <a:chOff x="1646238" y="4678597"/>
              <a:chExt cx="10823760" cy="2328447"/>
            </a:xfrm>
          </p:grpSpPr>
          <p:sp>
            <p:nvSpPr>
              <p:cNvPr id="81"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2"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3"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4"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5"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6"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16"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7"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8"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19"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0"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1"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nvGrpSpPr>
            <p:cNvPr id="22" name="Group 21"/>
            <p:cNvGrpSpPr/>
            <p:nvPr/>
          </p:nvGrpSpPr>
          <p:grpSpPr>
            <a:xfrm>
              <a:off x="8716828" y="3891204"/>
              <a:ext cx="3719020" cy="2669719"/>
              <a:chOff x="9541716" y="4483355"/>
              <a:chExt cx="2894132" cy="2077569"/>
            </a:xfrm>
          </p:grpSpPr>
          <p:sp>
            <p:nvSpPr>
              <p:cNvPr id="25" name="Freeform 24"/>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6" name="Freeform 25"/>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7"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8"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29"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0"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1"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2"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3"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4"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5"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6"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7"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8"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39"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0"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1"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2"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3"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4"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5"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6"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7"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8"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49"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0"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1"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2"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3"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4"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5"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6"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7"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8"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59"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0"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1"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2"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3"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4"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5"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6"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7"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8"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69"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0"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1"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2"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3"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4"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5"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6"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7"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8"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79"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sp>
            <p:nvSpPr>
              <p:cNvPr id="80"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
          <p:nvSpPr>
            <p:cNvPr id="23"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prstClr val="black"/>
                </a:solidFill>
              </a:endParaRPr>
            </a:p>
          </p:txBody>
        </p:sp>
      </p:grpSp>
    </p:spTree>
    <p:extLst>
      <p:ext uri="{BB962C8B-B14F-4D97-AF65-F5344CB8AC3E}">
        <p14:creationId xmlns:p14="http://schemas.microsoft.com/office/powerpoint/2010/main" val="3160975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Connector 101"/>
          <p:cNvCxnSpPr/>
          <p:nvPr/>
        </p:nvCxnSpPr>
        <p:spPr>
          <a:xfrm>
            <a:off x="5695950" y="3155950"/>
            <a:ext cx="8890" cy="193532"/>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3065797" y="2294326"/>
            <a:ext cx="3844575" cy="3042043"/>
          </a:xfrm>
          <a:prstGeom prst="line">
            <a:avLst/>
          </a:prstGeom>
        </p:spPr>
        <p:style>
          <a:lnRef idx="3">
            <a:schemeClr val="accent5"/>
          </a:lnRef>
          <a:fillRef idx="0">
            <a:schemeClr val="accent5"/>
          </a:fillRef>
          <a:effectRef idx="2">
            <a:schemeClr val="accent5"/>
          </a:effectRef>
          <a:fontRef idx="minor">
            <a:schemeClr val="tx1"/>
          </a:fontRef>
        </p:style>
      </p:cxnSp>
      <p:cxnSp>
        <p:nvCxnSpPr>
          <p:cNvPr id="86" name="Straight Connector 85"/>
          <p:cNvCxnSpPr/>
          <p:nvPr/>
        </p:nvCxnSpPr>
        <p:spPr>
          <a:xfrm flipV="1">
            <a:off x="2498943" y="2638974"/>
            <a:ext cx="4741377" cy="2503724"/>
          </a:xfrm>
          <a:prstGeom prst="line">
            <a:avLst/>
          </a:prstGeom>
        </p:spPr>
        <p:style>
          <a:lnRef idx="3">
            <a:schemeClr val="accent6"/>
          </a:lnRef>
          <a:fillRef idx="0">
            <a:schemeClr val="accent6"/>
          </a:fillRef>
          <a:effectRef idx="2">
            <a:schemeClr val="accent6"/>
          </a:effectRef>
          <a:fontRef idx="minor">
            <a:schemeClr val="tx1"/>
          </a:fontRef>
        </p:style>
      </p:cxnSp>
      <p:cxnSp>
        <p:nvCxnSpPr>
          <p:cNvPr id="96" name="Straight Connector 95"/>
          <p:cNvCxnSpPr/>
          <p:nvPr/>
        </p:nvCxnSpPr>
        <p:spPr>
          <a:xfrm>
            <a:off x="2690299" y="5006313"/>
            <a:ext cx="0" cy="243897"/>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4092929" y="4366855"/>
            <a:ext cx="8183" cy="346338"/>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932880" y="588067"/>
            <a:ext cx="837498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Learning?</a:t>
            </a:r>
          </a:p>
        </p:txBody>
      </p:sp>
      <p:sp>
        <p:nvSpPr>
          <p:cNvPr id="82" name="TextBox 81"/>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cxnSp>
        <p:nvCxnSpPr>
          <p:cNvPr id="100" name="Straight Connector 99"/>
          <p:cNvCxnSpPr/>
          <p:nvPr/>
        </p:nvCxnSpPr>
        <p:spPr>
          <a:xfrm flipV="1">
            <a:off x="4692227" y="3972560"/>
            <a:ext cx="1693" cy="160021"/>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366660" y="2349235"/>
            <a:ext cx="4091362" cy="523220"/>
          </a:xfrm>
          <a:prstGeom prst="rect">
            <a:avLst/>
          </a:prstGeom>
          <a:noFill/>
        </p:spPr>
        <p:txBody>
          <a:bodyPr wrap="square" rtlCol="0">
            <a:spAutoFit/>
          </a:bodyPr>
          <a:lstStyle/>
          <a:p>
            <a:pPr algn="ctr"/>
            <a:r>
              <a:rPr lang="en-US" sz="2800" b="1" dirty="0">
                <a:solidFill>
                  <a:schemeClr val="bg2">
                    <a:lumMod val="75000"/>
                  </a:schemeClr>
                </a:solidFill>
              </a:rPr>
              <a:t>y = 4.8081x - 56.241</a:t>
            </a:r>
          </a:p>
        </p:txBody>
      </p:sp>
      <p:cxnSp>
        <p:nvCxnSpPr>
          <p:cNvPr id="109" name="Straight Connector 108"/>
          <p:cNvCxnSpPr/>
          <p:nvPr/>
        </p:nvCxnSpPr>
        <p:spPr>
          <a:xfrm flipV="1">
            <a:off x="2664899" y="2428765"/>
            <a:ext cx="4470862" cy="2845970"/>
          </a:xfrm>
          <a:prstGeom prst="line">
            <a:avLst/>
          </a:prstGeom>
          <a:ln/>
        </p:spPr>
        <p:style>
          <a:lnRef idx="3">
            <a:schemeClr val="accent2"/>
          </a:lnRef>
          <a:fillRef idx="0">
            <a:schemeClr val="accent2"/>
          </a:fillRef>
          <a:effectRef idx="2">
            <a:schemeClr val="accent2"/>
          </a:effectRef>
          <a:fontRef idx="minor">
            <a:schemeClr val="tx1"/>
          </a:fontRef>
        </p:style>
      </p:cxnSp>
      <p:sp>
        <p:nvSpPr>
          <p:cNvPr id="114" name="TextBox 113"/>
          <p:cNvSpPr txBox="1"/>
          <p:nvPr/>
        </p:nvSpPr>
        <p:spPr>
          <a:xfrm>
            <a:off x="8758669" y="2122927"/>
            <a:ext cx="3248825" cy="830997"/>
          </a:xfrm>
          <a:prstGeom prst="rect">
            <a:avLst/>
          </a:prstGeom>
          <a:noFill/>
        </p:spPr>
        <p:txBody>
          <a:bodyPr wrap="square" rtlCol="0">
            <a:spAutoFit/>
          </a:bodyPr>
          <a:lstStyle/>
          <a:p>
            <a:r>
              <a:rPr lang="en-GB" sz="4800" b="1" dirty="0">
                <a:solidFill>
                  <a:schemeClr val="bg1">
                    <a:lumMod val="50000"/>
                  </a:schemeClr>
                </a:solidFill>
              </a:rPr>
              <a:t>Y = </a:t>
            </a:r>
            <a:r>
              <a:rPr lang="en-GB" sz="4800" b="1" dirty="0" err="1">
                <a:solidFill>
                  <a:schemeClr val="bg1">
                    <a:lumMod val="50000"/>
                  </a:schemeClr>
                </a:solidFill>
              </a:rPr>
              <a:t>aX</a:t>
            </a:r>
            <a:r>
              <a:rPr lang="en-GB" sz="4800" b="1" dirty="0">
                <a:solidFill>
                  <a:schemeClr val="bg1">
                    <a:lumMod val="50000"/>
                  </a:schemeClr>
                </a:solidFill>
              </a:rPr>
              <a:t> - b</a:t>
            </a:r>
          </a:p>
        </p:txBody>
      </p:sp>
      <p:sp>
        <p:nvSpPr>
          <p:cNvPr id="115" name="Rectangle 114"/>
          <p:cNvSpPr/>
          <p:nvPr/>
        </p:nvSpPr>
        <p:spPr>
          <a:xfrm>
            <a:off x="9654313" y="2281781"/>
            <a:ext cx="393412" cy="5991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p:cNvSpPr/>
          <p:nvPr/>
        </p:nvSpPr>
        <p:spPr>
          <a:xfrm>
            <a:off x="10826795" y="2257004"/>
            <a:ext cx="393412" cy="5991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7" name="Chart 16"/>
          <p:cNvGraphicFramePr/>
          <p:nvPr>
            <p:extLst/>
          </p:nvPr>
        </p:nvGraphicFramePr>
        <p:xfrm>
          <a:off x="994670" y="1643524"/>
          <a:ext cx="6971521" cy="42172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7326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8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4" grpId="0"/>
      <p:bldP spid="115" grpId="0" animBg="1"/>
      <p:bldP spid="116" grpId="0" animBg="1"/>
      <p:bldGraphic spid="1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2428765"/>
            <a:ext cx="10822225" cy="4429235"/>
            <a:chOff x="1646238" y="2577182"/>
            <a:chExt cx="10823760" cy="4429864"/>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extBox 1"/>
          <p:cNvSpPr txBox="1"/>
          <p:nvPr/>
        </p:nvSpPr>
        <p:spPr>
          <a:xfrm>
            <a:off x="772026" y="660126"/>
            <a:ext cx="9539254"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How can </a:t>
            </a:r>
            <a:r>
              <a:rPr lang="en-GB" sz="4000" kern="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Machine Learning</a:t>
            </a:r>
            <a:r>
              <a:rPr kumimoji="0" lang="en-GB" sz="4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 bring value? </a:t>
            </a:r>
          </a:p>
        </p:txBody>
      </p:sp>
      <p:sp>
        <p:nvSpPr>
          <p:cNvPr id="84" name="TextBox 83"/>
          <p:cNvSpPr txBox="1"/>
          <p:nvPr/>
        </p:nvSpPr>
        <p:spPr>
          <a:xfrm>
            <a:off x="-32161" y="6353818"/>
            <a:ext cx="2478157" cy="461665"/>
          </a:xfrm>
          <a:prstGeom prst="rect">
            <a:avLst/>
          </a:prstGeom>
          <a:noFill/>
        </p:spPr>
        <p:txBody>
          <a:bodyPr wrap="square" rtlCol="0">
            <a:spAutoFit/>
          </a:bodyPr>
          <a:lstStyle/>
          <a:p>
            <a:r>
              <a:rPr lang="en-GB" sz="2400" dirty="0">
                <a:solidFill>
                  <a:schemeClr val="tx1">
                    <a:lumMod val="50000"/>
                    <a:lumOff val="50000"/>
                  </a:schemeClr>
                </a:solidFill>
              </a:rPr>
              <a:t>@</a:t>
            </a:r>
            <a:r>
              <a:rPr lang="en-GB" sz="2400" dirty="0" err="1">
                <a:solidFill>
                  <a:schemeClr val="tx1">
                    <a:lumMod val="50000"/>
                    <a:lumOff val="50000"/>
                  </a:schemeClr>
                </a:solidFill>
              </a:rPr>
              <a:t>Fur_Bi</a:t>
            </a:r>
            <a:endParaRPr lang="en-GB" sz="2400" dirty="0">
              <a:solidFill>
                <a:schemeClr val="tx1">
                  <a:lumMod val="50000"/>
                  <a:lumOff val="50000"/>
                </a:schemeClr>
              </a:solidFill>
            </a:endParaRPr>
          </a:p>
        </p:txBody>
      </p:sp>
      <p:sp>
        <p:nvSpPr>
          <p:cNvPr id="3" name="Rounded Rectangle 2"/>
          <p:cNvSpPr/>
          <p:nvPr/>
        </p:nvSpPr>
        <p:spPr>
          <a:xfrm>
            <a:off x="3988106" y="2610998"/>
            <a:ext cx="2396274" cy="144320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252202" y="2911603"/>
            <a:ext cx="1868081" cy="830997"/>
          </a:xfrm>
          <a:prstGeom prst="rect">
            <a:avLst/>
          </a:prstGeom>
          <a:noFill/>
        </p:spPr>
        <p:txBody>
          <a:bodyPr wrap="square" rtlCol="0">
            <a:spAutoFit/>
          </a:bodyPr>
          <a:lstStyle/>
          <a:p>
            <a:pPr algn="ctr"/>
            <a:r>
              <a:rPr lang="en-GB" sz="2400" b="1" dirty="0">
                <a:solidFill>
                  <a:schemeClr val="bg1">
                    <a:lumMod val="95000"/>
                  </a:schemeClr>
                </a:solidFill>
                <a:latin typeface="Segoe UI" panose="020B0502040204020203" pitchFamily="34" charset="0"/>
                <a:cs typeface="Segoe UI" panose="020B0502040204020203" pitchFamily="34" charset="0"/>
              </a:rPr>
              <a:t>Machine </a:t>
            </a:r>
          </a:p>
          <a:p>
            <a:pPr algn="ctr"/>
            <a:r>
              <a:rPr lang="en-GB" sz="2400" b="1" dirty="0">
                <a:solidFill>
                  <a:schemeClr val="bg1">
                    <a:lumMod val="95000"/>
                  </a:schemeClr>
                </a:solidFill>
                <a:latin typeface="Segoe UI" panose="020B0502040204020203" pitchFamily="34" charset="0"/>
                <a:cs typeface="Segoe UI" panose="020B0502040204020203" pitchFamily="34" charset="0"/>
              </a:rPr>
              <a:t>Learning</a:t>
            </a:r>
          </a:p>
        </p:txBody>
      </p:sp>
      <p:sp>
        <p:nvSpPr>
          <p:cNvPr id="17" name="TextBox 16"/>
          <p:cNvSpPr txBox="1"/>
          <p:nvPr/>
        </p:nvSpPr>
        <p:spPr>
          <a:xfrm>
            <a:off x="1825051" y="3065491"/>
            <a:ext cx="1159882"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Data</a:t>
            </a:r>
          </a:p>
        </p:txBody>
      </p:sp>
      <p:sp>
        <p:nvSpPr>
          <p:cNvPr id="94" name="TextBox 93"/>
          <p:cNvSpPr txBox="1"/>
          <p:nvPr/>
        </p:nvSpPr>
        <p:spPr>
          <a:xfrm>
            <a:off x="7633564" y="3053014"/>
            <a:ext cx="1470794" cy="523220"/>
          </a:xfrm>
          <a:prstGeom prst="rect">
            <a:avLst/>
          </a:prstGeom>
          <a:noFill/>
        </p:spPr>
        <p:txBody>
          <a:bodyPr wrap="square" rtlCol="0">
            <a:spAutoFit/>
          </a:bodyPr>
          <a:lstStyle/>
          <a:p>
            <a:r>
              <a:rPr lang="en-GB" sz="2800" dirty="0">
                <a:solidFill>
                  <a:schemeClr val="bg2">
                    <a:lumMod val="50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Insights</a:t>
            </a:r>
          </a:p>
        </p:txBody>
      </p:sp>
      <p:cxnSp>
        <p:nvCxnSpPr>
          <p:cNvPr id="81" name="Straight Arrow Connector 80"/>
          <p:cNvCxnSpPr>
            <a:stCxn id="17" idx="3"/>
            <a:endCxn id="3" idx="1"/>
          </p:cNvCxnSpPr>
          <p:nvPr/>
        </p:nvCxnSpPr>
        <p:spPr>
          <a:xfrm>
            <a:off x="2984933" y="3327101"/>
            <a:ext cx="1003173" cy="550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85" name="Straight Arrow Connector 84"/>
          <p:cNvCxnSpPr>
            <a:stCxn id="3" idx="3"/>
            <a:endCxn id="94" idx="1"/>
          </p:cNvCxnSpPr>
          <p:nvPr/>
        </p:nvCxnSpPr>
        <p:spPr>
          <a:xfrm flipV="1">
            <a:off x="6384380" y="3314624"/>
            <a:ext cx="1249184" cy="17979"/>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61301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7.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8.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9.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docProps/app.xml><?xml version="1.0" encoding="utf-8"?>
<Properties xmlns="http://schemas.openxmlformats.org/officeDocument/2006/extended-properties" xmlns:vt="http://schemas.openxmlformats.org/officeDocument/2006/docPropsVTypes">
  <TotalTime>239</TotalTime>
  <Words>665</Words>
  <Application>Microsoft Office PowerPoint</Application>
  <PresentationFormat>Widescreen</PresentationFormat>
  <Paragraphs>175</Paragraphs>
  <Slides>62</Slides>
  <Notes>13</Notes>
  <HiddenSlides>0</HiddenSlides>
  <MMClips>0</MMClips>
  <ScaleCrop>false</ScaleCrop>
  <HeadingPairs>
    <vt:vector size="8" baseType="variant">
      <vt:variant>
        <vt:lpstr>Fonts Used</vt:lpstr>
      </vt:variant>
      <vt:variant>
        <vt:i4>10</vt:i4>
      </vt:variant>
      <vt:variant>
        <vt:lpstr>Theme</vt:lpstr>
      </vt:variant>
      <vt:variant>
        <vt:i4>10</vt:i4>
      </vt:variant>
      <vt:variant>
        <vt:lpstr>Embedded OLE Servers</vt:lpstr>
      </vt:variant>
      <vt:variant>
        <vt:i4>1</vt:i4>
      </vt:variant>
      <vt:variant>
        <vt:lpstr>Slide Titles</vt:lpstr>
      </vt:variant>
      <vt:variant>
        <vt:i4>62</vt:i4>
      </vt:variant>
    </vt:vector>
  </HeadingPairs>
  <TitlesOfParts>
    <vt:vector size="83" baseType="lpstr">
      <vt:lpstr>Arial</vt:lpstr>
      <vt:lpstr>Calibri</vt:lpstr>
      <vt:lpstr>Calibri Light</vt:lpstr>
      <vt:lpstr>Consolas</vt:lpstr>
      <vt:lpstr>Segoe UI</vt:lpstr>
      <vt:lpstr>Segoe UI Black</vt:lpstr>
      <vt:lpstr>Segoe UI Light</vt:lpstr>
      <vt:lpstr>Segoe UI Semibold</vt:lpstr>
      <vt:lpstr>Segoe UI Semilight</vt:lpstr>
      <vt:lpstr>Wingdings</vt:lpstr>
      <vt:lpstr>Office Theme</vt:lpstr>
      <vt:lpstr>WHITE TEMPLATE</vt:lpstr>
      <vt:lpstr>1_COLOR TEMPLATE</vt:lpstr>
      <vt:lpstr>1_Office Theme</vt:lpstr>
      <vt:lpstr>LIGHT COLOR TEMPLATE</vt:lpstr>
      <vt:lpstr>1_WHITE TEMPLATE</vt:lpstr>
      <vt:lpstr>STB Product Families 2015</vt:lpstr>
      <vt:lpstr>6-50001_WPC 2016 Breakout Template</vt:lpstr>
      <vt:lpstr>COLOR TEMPLATE</vt:lpstr>
      <vt:lpstr>5-30721_Build_2016_Template_Light</vt:lpstr>
      <vt:lpstr>think-cell Slide</vt:lpstr>
      <vt:lpstr>Machine Learning</vt:lpstr>
      <vt:lpstr>PowerPoint Presentation</vt:lpstr>
      <vt:lpstr>PowerPoint Presentation</vt:lpstr>
      <vt:lpstr>Cortana Intelligence Suite Transform data into intelligent action </vt:lpstr>
      <vt:lpstr>Machine Learning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 Transform data into intelligent action </dc:title>
  <dc:creator>Bianca Furtuna</dc:creator>
  <cp:lastModifiedBy>Bianca Furtuna</cp:lastModifiedBy>
  <cp:revision>32</cp:revision>
  <dcterms:created xsi:type="dcterms:W3CDTF">2016-11-01T13:06:24Z</dcterms:created>
  <dcterms:modified xsi:type="dcterms:W3CDTF">2017-02-17T11:46:53Z</dcterms:modified>
</cp:coreProperties>
</file>